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70" r:id="rId3"/>
    <p:sldId id="314" r:id="rId4"/>
    <p:sldId id="287" r:id="rId5"/>
    <p:sldId id="275" r:id="rId6"/>
    <p:sldId id="289" r:id="rId7"/>
    <p:sldId id="288" r:id="rId8"/>
    <p:sldId id="292" r:id="rId9"/>
    <p:sldId id="258" r:id="rId10"/>
    <p:sldId id="293" r:id="rId11"/>
    <p:sldId id="266" r:id="rId12"/>
    <p:sldId id="267" r:id="rId13"/>
    <p:sldId id="268" r:id="rId14"/>
    <p:sldId id="269" r:id="rId15"/>
    <p:sldId id="270" r:id="rId16"/>
    <p:sldId id="294" r:id="rId17"/>
    <p:sldId id="273" r:id="rId18"/>
    <p:sldId id="274" r:id="rId19"/>
    <p:sldId id="296" r:id="rId20"/>
    <p:sldId id="298" r:id="rId21"/>
    <p:sldId id="299" r:id="rId22"/>
    <p:sldId id="301" r:id="rId23"/>
    <p:sldId id="300" r:id="rId24"/>
    <p:sldId id="302" r:id="rId25"/>
    <p:sldId id="290" r:id="rId26"/>
    <p:sldId id="346" r:id="rId27"/>
    <p:sldId id="272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FFFF"/>
    <a:srgbClr val="EA718A"/>
    <a:srgbClr val="183A67"/>
    <a:srgbClr val="BCB8B7"/>
    <a:srgbClr val="93634C"/>
    <a:srgbClr val="946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633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09"/>
        <p:guide pos="29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7A793B9-BA63-42FA-ADE1-9ED1B9EF46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550EF6-A060-4095-A7CD-A01EEA002DA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AFB4-C6D6-4157-BE25-43CE0A12A2E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59C4-50C7-4694-8F1C-C028B9D30587}" type="slidenum">
              <a:rPr lang="zh-CN" altLang="en-US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314190" y="6156325"/>
            <a:ext cx="4685665" cy="464185"/>
            <a:chOff x="3006" y="495"/>
            <a:chExt cx="7379" cy="731"/>
          </a:xfrm>
        </p:grpSpPr>
        <p:grpSp>
          <p:nvGrpSpPr>
            <p:cNvPr id="8" name="组合 7"/>
            <p:cNvGrpSpPr/>
            <p:nvPr/>
          </p:nvGrpSpPr>
          <p:grpSpPr>
            <a:xfrm>
              <a:off x="3006" y="495"/>
              <a:ext cx="3897" cy="731"/>
              <a:chOff x="3006" y="495"/>
              <a:chExt cx="3897" cy="731"/>
            </a:xfrm>
          </p:grpSpPr>
          <p:pic>
            <p:nvPicPr>
              <p:cNvPr id="18" name="Picture 3" descr="C:\Users\linjunye\Desktop\39236949529949207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49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735" y="55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026" name="Picture 2" descr="C:\Users\linjunye\Desktop\博爱行动义工6宝连图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" y="547"/>
              <a:ext cx="3312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lum bright="6000" contrast="24000"/>
          </a:blip>
          <a:srcRect l="-15" t="2919" r="2300" b="-803"/>
          <a:stretch>
            <a:fillRect/>
          </a:stretch>
        </p:blipFill>
        <p:spPr>
          <a:xfrm>
            <a:off x="18415" y="29210"/>
            <a:ext cx="4829810" cy="602615"/>
          </a:xfrm>
          <a:prstGeom prst="rect">
            <a:avLst/>
          </a:prstGeom>
        </p:spPr>
      </p:pic>
      <p:grpSp>
        <p:nvGrpSpPr>
          <p:cNvPr id="36" name="组合 35"/>
          <p:cNvGrpSpPr/>
          <p:nvPr userDrawn="1"/>
        </p:nvGrpSpPr>
        <p:grpSpPr>
          <a:xfrm>
            <a:off x="403225" y="1198245"/>
            <a:ext cx="8466455" cy="4745355"/>
            <a:chOff x="635" y="1887"/>
            <a:chExt cx="13333" cy="7473"/>
          </a:xfrm>
        </p:grpSpPr>
        <p:grpSp>
          <p:nvGrpSpPr>
            <p:cNvPr id="12" name="组合 11"/>
            <p:cNvGrpSpPr/>
            <p:nvPr userDrawn="1"/>
          </p:nvGrpSpPr>
          <p:grpSpPr>
            <a:xfrm rot="20700000">
              <a:off x="635" y="2041"/>
              <a:ext cx="3897" cy="730"/>
              <a:chOff x="4554" y="2415"/>
              <a:chExt cx="3897" cy="730"/>
            </a:xfrm>
          </p:grpSpPr>
          <p:pic>
            <p:nvPicPr>
              <p:cNvPr id="10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 rot="20700000">
              <a:off x="1355" y="8536"/>
              <a:ext cx="3897" cy="730"/>
              <a:chOff x="4554" y="2415"/>
              <a:chExt cx="3897" cy="730"/>
            </a:xfrm>
          </p:grpSpPr>
          <p:pic>
            <p:nvPicPr>
              <p:cNvPr id="1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20700000">
              <a:off x="2655" y="5223"/>
              <a:ext cx="3897" cy="730"/>
              <a:chOff x="4554" y="2415"/>
              <a:chExt cx="3897" cy="730"/>
            </a:xfrm>
          </p:grpSpPr>
          <p:pic>
            <p:nvPicPr>
              <p:cNvPr id="17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 rot="20700000">
              <a:off x="5415" y="8537"/>
              <a:ext cx="3897" cy="730"/>
              <a:chOff x="4554" y="2415"/>
              <a:chExt cx="3897" cy="730"/>
            </a:xfrm>
          </p:grpSpPr>
          <p:pic>
            <p:nvPicPr>
              <p:cNvPr id="22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 rot="20700000">
              <a:off x="5292" y="2134"/>
              <a:ext cx="3897" cy="730"/>
              <a:chOff x="4554" y="2415"/>
              <a:chExt cx="3897" cy="730"/>
            </a:xfrm>
          </p:grpSpPr>
          <p:pic>
            <p:nvPicPr>
              <p:cNvPr id="25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 rot="20700000">
              <a:off x="7312" y="5316"/>
              <a:ext cx="3897" cy="730"/>
              <a:chOff x="4554" y="2415"/>
              <a:chExt cx="3897" cy="730"/>
            </a:xfrm>
          </p:grpSpPr>
          <p:pic>
            <p:nvPicPr>
              <p:cNvPr id="28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 rot="20700000">
              <a:off x="10072" y="8630"/>
              <a:ext cx="3897" cy="730"/>
              <a:chOff x="4554" y="2415"/>
              <a:chExt cx="3897" cy="730"/>
            </a:xfrm>
          </p:grpSpPr>
          <p:pic>
            <p:nvPicPr>
              <p:cNvPr id="31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 userDrawn="1"/>
          </p:nvGrpSpPr>
          <p:grpSpPr>
            <a:xfrm rot="20700000">
              <a:off x="10051" y="1887"/>
              <a:ext cx="3897" cy="730"/>
              <a:chOff x="4554" y="2415"/>
              <a:chExt cx="3897" cy="730"/>
            </a:xfrm>
          </p:grpSpPr>
          <p:pic>
            <p:nvPicPr>
              <p:cNvPr id="3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0F8A-1690-4090-AEDD-FBF2709DA3B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E9EE-223E-4A9A-A520-33C43882B8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1FBF-5024-478E-A57A-623924DF719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CF2EA-4369-4ECD-8BB7-AB9AD8CAFE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32A1-DE18-4B26-8895-AE4B8C89A9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4E2E-705B-4F29-80B1-4D58710783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B27B-634C-4B77-ADB3-93FB5F19A30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1063-E0C7-43EC-8252-C00D75520F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6803-81E0-4902-852A-2C9A9FE5606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995B-1EDA-4465-BB6B-5651BF49C7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6EDC-6934-4021-A5C5-3D0D2FADCAF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CC48-DF8B-4AAF-A9EC-4AD7920E43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8EBC-1D58-4F4C-8C25-744FC5AD2F1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5B88-527A-4F9C-8D72-307BB63D24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1BAA-C097-4748-AEC1-97150E6B5BF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140B-1A94-4965-A93D-9BB6E0435E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DFA3-B8F1-4B22-B396-1EEC2613200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CEAA-E839-4EDE-8F9A-455702EF71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31CC-B001-4CDE-83C0-A752DD66A6F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2115-0369-4279-B4D3-B101AF92155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E2D76F-1E14-4BED-B042-87D95A3DD2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4103F7-1BC1-4268-85D0-99C8742B292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http://zyzs.zsnews.cn/Home/Index/index.html" TargetMode="Externa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7.png"/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" name="组合 21"/>
          <p:cNvGrpSpPr/>
          <p:nvPr/>
        </p:nvGrpSpPr>
        <p:grpSpPr>
          <a:xfrm>
            <a:off x="1081088" y="4724400"/>
            <a:ext cx="6981190" cy="1748790"/>
            <a:chOff x="1714" y="7440"/>
            <a:chExt cx="10994" cy="2754"/>
          </a:xfrm>
        </p:grpSpPr>
        <p:grpSp>
          <p:nvGrpSpPr>
            <p:cNvPr id="20" name="组合 19"/>
            <p:cNvGrpSpPr/>
            <p:nvPr/>
          </p:nvGrpSpPr>
          <p:grpSpPr>
            <a:xfrm>
              <a:off x="5987" y="7440"/>
              <a:ext cx="2448" cy="2753"/>
              <a:chOff x="5737" y="7440"/>
              <a:chExt cx="2448" cy="2753"/>
            </a:xfrm>
          </p:grpSpPr>
          <p:pic>
            <p:nvPicPr>
              <p:cNvPr id="2052" name="图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909" y="7440"/>
                <a:ext cx="2103" cy="2147"/>
              </a:xfrm>
              <a:prstGeom prst="rect">
                <a:avLst/>
              </a:prstGeom>
              <a:noFill/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2057" name="TextBox 1"/>
              <p:cNvSpPr txBox="1"/>
              <p:nvPr/>
            </p:nvSpPr>
            <p:spPr>
              <a:xfrm>
                <a:off x="5737" y="9587"/>
                <a:ext cx="2448" cy="6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lvl="0" eaLnBrk="1" hangingPunct="1"/>
                <a:r>
                  <a:rPr lang="zh-CN" altLang="en-US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博爱行动义工</a:t>
                </a:r>
                <a:endParaRPr lang="zh-CN" altLang="en-US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14" y="7440"/>
              <a:ext cx="2100" cy="2753"/>
              <a:chOff x="1714" y="7440"/>
              <a:chExt cx="2100" cy="2753"/>
            </a:xfrm>
          </p:grpSpPr>
          <p:pic>
            <p:nvPicPr>
              <p:cNvPr id="2054" name="图片 10" descr="慈善中山2维码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14" y="7440"/>
                <a:ext cx="2101" cy="2147"/>
              </a:xfrm>
              <a:prstGeom prst="rect">
                <a:avLst/>
              </a:prstGeom>
              <a:noFill/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2058" name="TextBox 14"/>
              <p:cNvSpPr txBox="1"/>
              <p:nvPr/>
            </p:nvSpPr>
            <p:spPr>
              <a:xfrm>
                <a:off x="1900" y="9587"/>
                <a:ext cx="1728" cy="6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lvl="0" eaLnBrk="1" hangingPunct="1"/>
                <a:r>
                  <a:rPr lang="zh-CN" altLang="en-US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慈善中山</a:t>
                </a:r>
                <a:endParaRPr lang="zh-CN" altLang="en-US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608" y="7440"/>
              <a:ext cx="2100" cy="2754"/>
              <a:chOff x="10607" y="7440"/>
              <a:chExt cx="2100" cy="2754"/>
            </a:xfrm>
          </p:grpSpPr>
          <p:pic>
            <p:nvPicPr>
              <p:cNvPr id="2053" name="图片 9" descr="博爱行动义工直属服务队2维码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7" y="7440"/>
                <a:ext cx="2101" cy="2147"/>
              </a:xfrm>
              <a:prstGeom prst="rect">
                <a:avLst/>
              </a:prstGeom>
              <a:noFill/>
              <a:ln w="9525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sp>
            <p:nvSpPr>
              <p:cNvPr id="2059" name="TextBox 15"/>
              <p:cNvSpPr txBox="1"/>
              <p:nvPr/>
            </p:nvSpPr>
            <p:spPr>
              <a:xfrm>
                <a:off x="10613" y="9588"/>
                <a:ext cx="2088" cy="6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 lvl="0" eaLnBrk="1" hangingPunct="1"/>
                <a:r>
                  <a:rPr lang="zh-CN" altLang="en-US" dirty="0">
                    <a:solidFill>
                      <a:schemeClr val="accent6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直属服务队</a:t>
                </a:r>
                <a:endParaRPr lang="zh-CN" altLang="en-US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0160" y="-10160"/>
            <a:ext cx="9123045" cy="3965575"/>
            <a:chOff x="16" y="-16"/>
            <a:chExt cx="14367" cy="6245"/>
          </a:xfrm>
        </p:grpSpPr>
        <p:pic>
          <p:nvPicPr>
            <p:cNvPr id="2" name="图片 1" descr="89M58PICpsc"/>
            <p:cNvPicPr>
              <a:picLocks noChangeAspect="1"/>
            </p:cNvPicPr>
            <p:nvPr/>
          </p:nvPicPr>
          <p:blipFill>
            <a:blip r:embed="rId4">
              <a:lum bright="6000"/>
            </a:blip>
            <a:srcRect t="2906" b="60429"/>
            <a:stretch>
              <a:fillRect/>
            </a:stretch>
          </p:blipFill>
          <p:spPr>
            <a:xfrm>
              <a:off x="16" y="-16"/>
              <a:ext cx="14367" cy="6245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979" y="62"/>
              <a:ext cx="8367" cy="6058"/>
              <a:chOff x="2509" y="62"/>
              <a:chExt cx="8367" cy="6058"/>
            </a:xfrm>
          </p:grpSpPr>
          <p:pic>
            <p:nvPicPr>
              <p:cNvPr id="12" name="图片 11" descr="博爱2016单张封面_副本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CC7">
                      <a:alpha val="100000"/>
                    </a:srgbClr>
                  </a:clrFrom>
                  <a:clrTo>
                    <a:srgbClr val="FFFCC7">
                      <a:alpha val="100000"/>
                      <a:alpha val="0"/>
                    </a:srgbClr>
                  </a:clrTo>
                </a:clrChange>
                <a:lum bright="6000"/>
              </a:blip>
              <a:stretch>
                <a:fillRect/>
              </a:stretch>
            </p:blipFill>
            <p:spPr>
              <a:xfrm>
                <a:off x="2585" y="1932"/>
                <a:ext cx="8291" cy="4188"/>
              </a:xfrm>
              <a:prstGeom prst="rect">
                <a:avLst/>
              </a:prstGeom>
            </p:spPr>
          </p:pic>
          <p:grpSp>
            <p:nvGrpSpPr>
              <p:cNvPr id="14" name="组合 13"/>
              <p:cNvGrpSpPr/>
              <p:nvPr/>
            </p:nvGrpSpPr>
            <p:grpSpPr>
              <a:xfrm>
                <a:off x="2509" y="62"/>
                <a:ext cx="8217" cy="1870"/>
                <a:chOff x="2509" y="62"/>
                <a:chExt cx="8217" cy="1870"/>
              </a:xfrm>
            </p:grpSpPr>
            <p:pic>
              <p:nvPicPr>
                <p:cNvPr id="10" name="图片 9" descr="中山博爱行动义工_副本"/>
                <p:cNvPicPr>
                  <a:picLocks noChangeAspect="1"/>
                </p:cNvPicPr>
                <p:nvPr/>
              </p:nvPicPr>
              <p:blipFill>
                <a:blip r:embed="rId6"/>
                <a:srcRect l="925" t="1343"/>
                <a:stretch>
                  <a:fillRect/>
                </a:stretch>
              </p:blipFill>
              <p:spPr>
                <a:xfrm>
                  <a:off x="2509" y="328"/>
                  <a:ext cx="1333" cy="1338"/>
                </a:xfrm>
                <a:prstGeom prst="ellipse">
                  <a:avLst/>
                </a:prstGeom>
              </p:spPr>
            </p:pic>
            <p:pic>
              <p:nvPicPr>
                <p:cNvPr id="13" name="图片 12" descr="博爱单张封面_副0本"/>
                <p:cNvPicPr>
                  <a:picLocks noChangeAspect="1"/>
                </p:cNvPicPr>
                <p:nvPr/>
              </p:nvPicPr>
              <p:blipFill>
                <a:blip r:embed="rId7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181" y="62"/>
                  <a:ext cx="6545" cy="1870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" y="1318796"/>
            <a:ext cx="9142592" cy="44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" y="1318796"/>
            <a:ext cx="4638477" cy="44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23387" y="2350145"/>
            <a:ext cx="460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登录网址后找到图中显示的模块点击市民申请加入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" y="1188085"/>
            <a:ext cx="8265160" cy="435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1120000">
            <a:off x="6099956" y="426626"/>
            <a:ext cx="2576346" cy="584775"/>
          </a:xfrm>
          <a:prstGeom prst="rect">
            <a:avLst/>
          </a:prstGeom>
          <a:noFill/>
          <a:ln w="60325" cmpd="thinThick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填写申请表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359" y="5669240"/>
            <a:ext cx="53644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注：密码丢失可联系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服务队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管理员找回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" y="1449705"/>
            <a:ext cx="88360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标注 2"/>
          <p:cNvSpPr/>
          <p:nvPr/>
        </p:nvSpPr>
        <p:spPr>
          <a:xfrm rot="5400000">
            <a:off x="5392898" y="-629332"/>
            <a:ext cx="1008112" cy="2936641"/>
          </a:xfrm>
          <a:prstGeom prst="wedgeRectCallout">
            <a:avLst>
              <a:gd name="adj1" fmla="val 86909"/>
              <a:gd name="adj2" fmla="val 58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7099" y="460693"/>
            <a:ext cx="2138680" cy="785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会员选择自己想</a:t>
            </a:r>
            <a:endParaRPr lang="en-US" altLang="zh-CN" sz="2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加入的服务队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标注 15"/>
          <p:cNvSpPr/>
          <p:nvPr/>
        </p:nvSpPr>
        <p:spPr>
          <a:xfrm rot="5400000">
            <a:off x="5728335" y="-313055"/>
            <a:ext cx="1673225" cy="4981575"/>
          </a:xfrm>
          <a:prstGeom prst="wedgeRectCallout">
            <a:avLst>
              <a:gd name="adj1" fmla="val 22865"/>
              <a:gd name="adj2" fmla="val 6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3917" y="1449864"/>
            <a:ext cx="5102860" cy="1456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点击选择文件，上传自己身份证照片，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可用手机对身份证进行拍照后通过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、微信发送至电脑，保存后进行上传。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（文件要使用图片格式，</a:t>
            </a: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2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标注 19"/>
          <p:cNvSpPr/>
          <p:nvPr/>
        </p:nvSpPr>
        <p:spPr>
          <a:xfrm rot="5400000">
            <a:off x="6525260" y="2105025"/>
            <a:ext cx="1334770" cy="3472815"/>
          </a:xfrm>
          <a:prstGeom prst="wedgeRectCallout">
            <a:avLst>
              <a:gd name="adj1" fmla="val 20023"/>
              <a:gd name="adj2" fmla="val 56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8305" y="3236783"/>
            <a:ext cx="3535680" cy="11963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根据自身的实际情况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</a:t>
            </a:r>
            <a:endParaRPr lang="en-US" altLang="zh-CN" sz="2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可提供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服务或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</a:t>
            </a:r>
            <a:endParaRPr lang="en-US" altLang="zh-CN" sz="2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服务的时间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段（必填）</a:t>
            </a:r>
            <a:endParaRPr lang="en-US" altLang="zh-CN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标注 20"/>
          <p:cNvSpPr/>
          <p:nvPr/>
        </p:nvSpPr>
        <p:spPr>
          <a:xfrm>
            <a:off x="4523589" y="3679214"/>
            <a:ext cx="3720522" cy="1046942"/>
          </a:xfrm>
          <a:prstGeom prst="wedgeRectCallout">
            <a:avLst>
              <a:gd name="adj1" fmla="val 14502"/>
              <a:gd name="adj2" fmla="val 76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41720" y="375114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根据自身的兴趣，喜好选择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自己的服务意向（必填）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4" grpId="0"/>
      <p:bldP spid="4" grpId="1"/>
      <p:bldP spid="16" grpId="0" bldLvl="0" animBg="1"/>
      <p:bldP spid="16" grpId="1" bldLvl="0" animBg="1"/>
      <p:bldP spid="5" grpId="0"/>
      <p:bldP spid="5" grpId="1"/>
      <p:bldP spid="20" grpId="0" bldLvl="0" animBg="1"/>
      <p:bldP spid="20" grpId="1" bldLvl="0" animBg="1"/>
      <p:bldP spid="7" grpId="0"/>
      <p:bldP spid="7" grpId="1"/>
      <p:bldP spid="21" grpId="0" bldLvl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" y="1915795"/>
            <a:ext cx="8480425" cy="295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标注 1"/>
          <p:cNvSpPr/>
          <p:nvPr/>
        </p:nvSpPr>
        <p:spPr>
          <a:xfrm rot="5400000">
            <a:off x="4499234" y="116378"/>
            <a:ext cx="1008110" cy="3744416"/>
          </a:xfrm>
          <a:prstGeom prst="wedgeRectCallout">
            <a:avLst>
              <a:gd name="adj1" fmla="val 19147"/>
              <a:gd name="adj2" fmla="val 57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45149" y="162854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在阅读完志愿服务协议后，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在前面的小方格打勾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标注 15"/>
          <p:cNvSpPr/>
          <p:nvPr/>
        </p:nvSpPr>
        <p:spPr>
          <a:xfrm rot="5400000">
            <a:off x="6147005" y="1437327"/>
            <a:ext cx="1008110" cy="4158119"/>
          </a:xfrm>
          <a:prstGeom prst="wedgeRectCallout">
            <a:avLst>
              <a:gd name="adj1" fmla="val 19147"/>
              <a:gd name="adj2" fmla="val 57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62703" y="3103830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输入正确的验证码，验证码看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不清时可点击验证码图片刷新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920" y="3932555"/>
            <a:ext cx="2880360" cy="93662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" y="819785"/>
            <a:ext cx="8201660" cy="482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6" grpId="0" bldLvl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196752"/>
            <a:ext cx="3619500" cy="8286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270" y="2245995"/>
            <a:ext cx="7872095" cy="2011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同意协议并申请后，由于网络问题或者网站系统问题，可能会出现卡顿，卡顿时间有时候会接近一两分钟，这时候需要耐心等待。如果再多按几次系统会提示验证码错误，这时候需要重新输入验证码，但之前所填内容不会清零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0200" y="4536440"/>
            <a:ext cx="1905000" cy="1828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6270" y="4652010"/>
            <a:ext cx="7550785" cy="1285240"/>
          </a:xfrm>
          <a:prstGeom prst="rect">
            <a:avLst/>
          </a:prstGeom>
          <a:noFill/>
          <a:ln>
            <a:solidFill>
              <a:srgbClr val="EA718A"/>
            </a:solidFill>
          </a:ln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注意：若用浏览器刷新页面，之前所填的信息将会清空，这时候就要重新输入信息！！</a:t>
            </a:r>
            <a:endParaRPr lang="zh-CN" altLang="en-US" sz="28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03 0.082501 C -0.099440 0.042779 -0.274873 -0.105647 -0.419410 -0.091573 C -0.563948 -0.077499 -0.600992 0.122871 -0.750388 0.152871 C -0.899784 0.182871 -1.095031 0.096205 -1.166389 0.058427 C -1.237746 0.020649 -1.095942 -0.010832 -1.107177 -0.036018 C -1.118412 -0.061203 -1.198271 -0.063055 -1.222564 -0.067499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002038" y="4121293"/>
            <a:ext cx="4935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://zyzs.zsnews.cn/</a:t>
            </a:r>
            <a:endParaRPr lang="zh-CN" altLang="en-US" sz="2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9425" y="1916430"/>
            <a:ext cx="5768340" cy="1008380"/>
            <a:chOff x="2755" y="3018"/>
            <a:chExt cx="9084" cy="1588"/>
          </a:xfrm>
          <a:gradFill>
            <a:gsLst>
              <a:gs pos="45000">
                <a:srgbClr val="7030A0"/>
              </a:gs>
              <a:gs pos="95000">
                <a:schemeClr val="accent4">
                  <a:lumMod val="20000"/>
                  <a:lumOff val="80000"/>
                </a:schemeClr>
              </a:gs>
              <a:gs pos="0">
                <a:srgbClr val="7030A0"/>
              </a:gs>
            </a:gsLst>
            <a:lin ang="16200000" scaled="0"/>
          </a:gradFill>
        </p:grpSpPr>
        <p:sp>
          <p:nvSpPr>
            <p:cNvPr id="18" name="椭圆 17"/>
            <p:cNvSpPr/>
            <p:nvPr/>
          </p:nvSpPr>
          <p:spPr>
            <a:xfrm>
              <a:off x="2755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555" y="3018"/>
              <a:ext cx="7484" cy="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277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484755" y="1983105"/>
            <a:ext cx="4453255" cy="8743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/>
            <a:r>
              <a:rPr lang="zh-CN" altLang="en-US" sz="4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三、会员登陆</a:t>
            </a:r>
            <a:endParaRPr lang="zh-CN" altLang="en-US" sz="4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博爱宝宝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93495" y="1658620"/>
            <a:ext cx="1078865" cy="12661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08" y="1431076"/>
            <a:ext cx="4138544" cy="352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6092" y="2558172"/>
            <a:ext cx="2672080" cy="1285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账号，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密码后即可登录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20820000">
            <a:off x="4186332" y="858684"/>
            <a:ext cx="1808480" cy="613410"/>
          </a:xfrm>
          <a:prstGeom prst="rect">
            <a:avLst/>
          </a:prstGeom>
          <a:noFill/>
          <a:ln w="60325" cmpd="tri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51320" y="2084705"/>
            <a:ext cx="1123315" cy="12528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60999"/>
            <a:ext cx="9144000" cy="139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4295"/>
          <a:stretch>
            <a:fillRect/>
          </a:stretch>
        </p:blipFill>
        <p:spPr bwMode="auto">
          <a:xfrm>
            <a:off x="134620" y="1667510"/>
            <a:ext cx="475424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8860" y="3474095"/>
            <a:ext cx="2672080" cy="1626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也是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输入账号，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密码即可登录。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 rot="20820000">
            <a:off x="4186332" y="858684"/>
            <a:ext cx="1808480" cy="613410"/>
          </a:xfrm>
          <a:prstGeom prst="rect">
            <a:avLst/>
          </a:prstGeom>
          <a:noFill/>
          <a:ln w="60325" cmpd="tri">
            <a:solidFill>
              <a:srgbClr val="7030A0"/>
            </a:solidFill>
          </a:ln>
        </p:spPr>
        <p:txBody>
          <a:bodyPr wrap="none" rtlCol="0">
            <a:spAutoFit/>
          </a:bodyPr>
          <a:p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32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05" y="3474085"/>
            <a:ext cx="1137920" cy="1054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0135" y="1864995"/>
            <a:ext cx="7315835" cy="3504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温馨提示：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1.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会员登录与服务队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登录要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区分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开。</a:t>
            </a:r>
            <a:endParaRPr lang="en-US" altLang="zh-CN" sz="32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2.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会员注册申请提交后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只有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申请加入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服务队的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员审核通过后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才可以登录。</a:t>
            </a:r>
            <a:endParaRPr lang="zh-CN" altLang="en-US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3381375" y="2238375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602615" y="3025140"/>
            <a:ext cx="7938135" cy="2650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en-US"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1）如不慎忘自己的登录账号或密码，请与您的管理员联系获取。</a:t>
            </a:r>
            <a:endParaRPr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2）你的个人资料仅作内部存档，除管理员及本人外，</a:t>
            </a:r>
            <a:r>
              <a:rPr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其他人没有权限查阅。</a:t>
            </a:r>
            <a:endParaRPr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40000"/>
              </a:lnSpc>
            </a:pPr>
            <a:r>
              <a:rPr sz="24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3）监督电话88550066//咨询电话88336055。</a:t>
            </a:r>
            <a:endParaRPr sz="24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9425" y="1414145"/>
            <a:ext cx="5768340" cy="1008380"/>
            <a:chOff x="2755" y="3018"/>
            <a:chExt cx="9084" cy="1588"/>
          </a:xfrm>
          <a:gradFill>
            <a:gsLst>
              <a:gs pos="45000">
                <a:srgbClr val="7030A0"/>
              </a:gs>
              <a:gs pos="95000">
                <a:schemeClr val="accent4">
                  <a:lumMod val="20000"/>
                  <a:lumOff val="80000"/>
                </a:schemeClr>
              </a:gs>
              <a:gs pos="0">
                <a:srgbClr val="7030A0"/>
              </a:gs>
            </a:gsLst>
            <a:lin ang="16200000" scaled="0"/>
          </a:gradFill>
        </p:grpSpPr>
        <p:sp>
          <p:nvSpPr>
            <p:cNvPr id="18" name="椭圆 17"/>
            <p:cNvSpPr/>
            <p:nvPr/>
          </p:nvSpPr>
          <p:spPr>
            <a:xfrm>
              <a:off x="2755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555" y="3018"/>
              <a:ext cx="7484" cy="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277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484755" y="1156335"/>
            <a:ext cx="4699000" cy="1397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/>
            <a:r>
              <a:rPr lang="zh-CN" altLang="en-US" sz="3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四、关于</a:t>
            </a:r>
            <a:r>
              <a:rPr lang="zh-CN" altLang="en-US" sz="80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的资料</a:t>
            </a:r>
            <a:endParaRPr lang="zh-CN" altLang="en-US" sz="36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博爱宝宝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93495" y="1156335"/>
            <a:ext cx="1078865" cy="12661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9M58PICpsc"/>
          <p:cNvPicPr>
            <a:picLocks noChangeAspect="1"/>
          </p:cNvPicPr>
          <p:nvPr/>
        </p:nvPicPr>
        <p:blipFill>
          <a:blip r:embed="rId1">
            <a:lum bright="6000"/>
          </a:blip>
          <a:srcRect t="2906" b="60429"/>
          <a:stretch>
            <a:fillRect/>
          </a:stretch>
        </p:blipFill>
        <p:spPr>
          <a:xfrm>
            <a:off x="-8890" y="-10160"/>
            <a:ext cx="9162000" cy="3982508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4314190" y="6156325"/>
            <a:ext cx="4685665" cy="464185"/>
            <a:chOff x="3006" y="495"/>
            <a:chExt cx="7379" cy="731"/>
          </a:xfrm>
        </p:grpSpPr>
        <p:grpSp>
          <p:nvGrpSpPr>
            <p:cNvPr id="8" name="组合 7"/>
            <p:cNvGrpSpPr/>
            <p:nvPr/>
          </p:nvGrpSpPr>
          <p:grpSpPr>
            <a:xfrm>
              <a:off x="3006" y="495"/>
              <a:ext cx="3897" cy="731"/>
              <a:chOff x="3006" y="495"/>
              <a:chExt cx="3897" cy="731"/>
            </a:xfrm>
          </p:grpSpPr>
          <p:pic>
            <p:nvPicPr>
              <p:cNvPr id="18" name="Picture 3" descr="C:\Users\linjunye\Desktop\39236949529949207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49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735" y="55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026" name="Picture 2" descr="C:\Users\linjunye\Desktop\博爱行动义工6宝连图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" y="547"/>
              <a:ext cx="3312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标题 1"/>
          <p:cNvSpPr>
            <a:spLocks noGrp="1"/>
          </p:cNvSpPr>
          <p:nvPr/>
        </p:nvSpPr>
        <p:spPr>
          <a:xfrm>
            <a:off x="330835" y="548640"/>
            <a:ext cx="8429625" cy="3552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中山志愿服务网站注册</a:t>
            </a:r>
            <a:br>
              <a:rPr lang="zh-CN" altLang="en-US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kern="1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志愿中山报名活动</a:t>
            </a:r>
            <a:endParaRPr lang="zh-CN" altLang="en-US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5500" kern="12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eaLnBrk="1" hangingPunct="1"/>
            <a:r>
              <a:rPr lang="zh-CN" altLang="en-US" sz="7200" kern="12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操作说明</a:t>
            </a:r>
            <a:endParaRPr lang="zh-CN" altLang="en-US" sz="7200" kern="1200" dirty="0">
              <a:solidFill>
                <a:srgbClr val="7030A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28010" y="5342255"/>
            <a:ext cx="24815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/>
              <a:t>主讲：林俊业、陈烈孝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780" y="998220"/>
            <a:ext cx="6534785" cy="42926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75" y="1410335"/>
            <a:ext cx="6333490" cy="4505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45" y="217805"/>
            <a:ext cx="7155180" cy="64223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21180000">
            <a:off x="1428991" y="2255647"/>
            <a:ext cx="6245860" cy="2717165"/>
            <a:chOff x="1515" y="3445"/>
            <a:chExt cx="9836" cy="4279"/>
          </a:xfrm>
        </p:grpSpPr>
        <p:sp>
          <p:nvSpPr>
            <p:cNvPr id="4" name="矩形 3"/>
            <p:cNvSpPr/>
            <p:nvPr/>
          </p:nvSpPr>
          <p:spPr>
            <a:xfrm>
              <a:off x="1515" y="4464"/>
              <a:ext cx="9836" cy="32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l"/>
              <a:r>
                <a:rPr lang="zh-CN" altLang="en-US" sz="5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知道你好关心</a:t>
              </a:r>
              <a:endParaRPr lang="zh-CN" altLang="en-US" sz="5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5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这个</a:t>
              </a:r>
              <a:r>
                <a:rPr lang="zh-CN" altLang="en-US" sz="7200" b="1"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</a:t>
              </a:r>
              <a:endParaRPr lang="zh-CN" altLang="en-US" sz="72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20000">
              <a:off x="8586" y="3445"/>
              <a:ext cx="2312" cy="2196"/>
            </a:xfrm>
            <a:prstGeom prst="rect">
              <a:avLst/>
            </a:prstGeom>
          </p:spPr>
        </p:pic>
      </p:grpSp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" y="807085"/>
            <a:ext cx="8761730" cy="40189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" y="1245870"/>
            <a:ext cx="8752205" cy="41427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" y="1656080"/>
            <a:ext cx="8723630" cy="417131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795" y="2040890"/>
            <a:ext cx="8599805" cy="41046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935" y="934085"/>
            <a:ext cx="8799830" cy="37998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r="2494"/>
          <a:stretch>
            <a:fillRect/>
          </a:stretch>
        </p:blipFill>
        <p:spPr>
          <a:xfrm>
            <a:off x="176530" y="1529080"/>
            <a:ext cx="8738235" cy="379984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" y="2045335"/>
            <a:ext cx="8475980" cy="39522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71195" y="1362075"/>
            <a:ext cx="3037840" cy="3181350"/>
            <a:chOff x="2603" y="1963"/>
            <a:chExt cx="4784" cy="50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rcRect b="17600"/>
            <a:stretch>
              <a:fillRect/>
            </a:stretch>
          </p:blipFill>
          <p:spPr>
            <a:xfrm>
              <a:off x="2603" y="1963"/>
              <a:ext cx="4784" cy="394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603" y="5905"/>
              <a:ext cx="4783" cy="106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360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怎么没有掌声</a:t>
              </a:r>
              <a:endParaRPr lang="zh-CN" altLang="en-US" sz="36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55" y="1362075"/>
            <a:ext cx="2402205" cy="23844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998595" y="3013710"/>
            <a:ext cx="4309745" cy="2371725"/>
            <a:chOff x="7382" y="5246"/>
            <a:chExt cx="6787" cy="373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lum bright="6000"/>
            </a:blip>
            <a:srcRect r="13716"/>
            <a:stretch>
              <a:fillRect/>
            </a:stretch>
          </p:blipFill>
          <p:spPr>
            <a:xfrm>
              <a:off x="7382" y="6087"/>
              <a:ext cx="5215" cy="2895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8625" y="5246"/>
              <a:ext cx="5544" cy="22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l"/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朕累了</a:t>
              </a:r>
              <a:endPara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 其他查看功能，</a:t>
              </a:r>
              <a:endPara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2800" b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自己网上看看去</a:t>
              </a:r>
              <a:endPara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380" y="2381250"/>
            <a:ext cx="2133600" cy="2095500"/>
          </a:xfrm>
          <a:prstGeom prst="rect">
            <a:avLst/>
          </a:prstGeom>
        </p:spPr>
      </p:pic>
      <p:pic>
        <p:nvPicPr>
          <p:cNvPr id="15" name="图片 14" descr="博爱宝宝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1945" y="5956935"/>
            <a:ext cx="574675" cy="6743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918 0.002326 C -0.025910 -0.016648 -0.190299 -0.103189 -0.362047 -0.067856 C -0.533797 -0.032523 -0.675861 0.159388 -0.811749 0.179033 C -0.947636 0.198676 -0.954348 0.056001 -1.041350 0.030340 C -1.128349 0.004680 -1.205552 0.046534 -1.246623 0.050601 C -1.287691 0.054666 -1.250708 0.050993 -1.246623 0.050601 " pathEditMode="relative" rAng="-1119879120" ptsTypes="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45" y="1103630"/>
            <a:ext cx="534416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中山志愿服务网主要</a:t>
            </a:r>
            <a:r>
              <a:rPr lang="zh-CN" alt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6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78940" y="5229860"/>
            <a:ext cx="6191250" cy="676275"/>
            <a:chOff x="2461" y="8576"/>
            <a:chExt cx="9750" cy="1065"/>
          </a:xfrm>
        </p:grpSpPr>
        <p:sp>
          <p:nvSpPr>
            <p:cNvPr id="6" name="文本框 5"/>
            <p:cNvSpPr txBox="1"/>
            <p:nvPr/>
          </p:nvSpPr>
          <p:spPr>
            <a:xfrm>
              <a:off x="2914" y="8576"/>
              <a:ext cx="9297" cy="106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p>
              <a:pPr>
                <a:lnSpc>
                  <a:spcPct val="160000"/>
                </a:lnSpc>
              </a:pPr>
              <a:r>
                <a:rPr lang="en-US" altLang="zh-CN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5</a:t>
              </a:r>
              <a:r>
                <a:rPr lang="zh-CN" altLang="en-US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）义工保险、评优表彰、积分等依据。</a:t>
              </a:r>
              <a:endParaRPr lang="zh-CN" altLang="en-US" sz="2400" dirty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8" name="图片 7" descr="博爱宝宝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2461" y="8579"/>
              <a:ext cx="905" cy="1062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678940" y="2067560"/>
            <a:ext cx="6054090" cy="676275"/>
            <a:chOff x="2462" y="4055"/>
            <a:chExt cx="9534" cy="1065"/>
          </a:xfrm>
        </p:grpSpPr>
        <p:sp>
          <p:nvSpPr>
            <p:cNvPr id="2" name="文本框 1"/>
            <p:cNvSpPr txBox="1"/>
            <p:nvPr/>
          </p:nvSpPr>
          <p:spPr>
            <a:xfrm>
              <a:off x="2915" y="4055"/>
              <a:ext cx="9081" cy="106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p>
              <a:pPr>
                <a:lnSpc>
                  <a:spcPct val="160000"/>
                </a:lnSpc>
              </a:pPr>
              <a:r>
                <a:rPr lang="en-US" altLang="zh-CN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1</a:t>
              </a:r>
              <a:r>
                <a:rPr lang="zh-CN" altLang="en-US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）记录、登记义工相关信息</a:t>
              </a:r>
              <a:r>
                <a:rPr lang="zh-CN" altLang="en-US" sz="2400" dirty="0" smtClean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；            </a:t>
              </a:r>
              <a:endParaRPr lang="zh-CN" altLang="en-US" sz="2400" dirty="0" smtClean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9" name="图片 8" descr="博爱宝宝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62" y="4058"/>
              <a:ext cx="905" cy="1062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678940" y="2858135"/>
            <a:ext cx="6053455" cy="676275"/>
            <a:chOff x="2462" y="5309"/>
            <a:chExt cx="9533" cy="1065"/>
          </a:xfrm>
        </p:grpSpPr>
        <p:sp>
          <p:nvSpPr>
            <p:cNvPr id="4" name="文本框 3"/>
            <p:cNvSpPr txBox="1"/>
            <p:nvPr/>
          </p:nvSpPr>
          <p:spPr>
            <a:xfrm>
              <a:off x="2914" y="5309"/>
              <a:ext cx="9081" cy="106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p>
              <a:pPr>
                <a:lnSpc>
                  <a:spcPct val="160000"/>
                </a:lnSpc>
              </a:pPr>
              <a:r>
                <a:rPr lang="en-US" altLang="zh-CN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2</a:t>
              </a:r>
              <a:r>
                <a:rPr lang="zh-CN" altLang="en-US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）规范化对志愿服务的管理；            </a:t>
              </a:r>
              <a:endParaRPr lang="zh-CN" altLang="en-US" sz="2400" dirty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0" name="图片 9" descr="博爱宝宝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462" y="5312"/>
              <a:ext cx="905" cy="1062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1678940" y="3648710"/>
            <a:ext cx="6131560" cy="676275"/>
            <a:chOff x="2461" y="6569"/>
            <a:chExt cx="9656" cy="1065"/>
          </a:xfrm>
        </p:grpSpPr>
        <p:sp>
          <p:nvSpPr>
            <p:cNvPr id="5" name="文本框 4"/>
            <p:cNvSpPr txBox="1"/>
            <p:nvPr/>
          </p:nvSpPr>
          <p:spPr>
            <a:xfrm>
              <a:off x="2914" y="6569"/>
              <a:ext cx="9203" cy="1065"/>
            </a:xfrm>
            <a:prstGeom prst="rect">
              <a:avLst/>
            </a:prstGeom>
            <a:gradFill>
              <a:gsLst>
                <a:gs pos="0">
                  <a:srgbClr val="00B050">
                    <a:lumMod val="94000"/>
                    <a:lumOff val="6000"/>
                  </a:srgbClr>
                </a:gs>
                <a:gs pos="27000">
                  <a:srgbClr val="00B050">
                    <a:alpha val="60000"/>
                    <a:lumMod val="60000"/>
                    <a:lumOff val="40000"/>
                  </a:srgbClr>
                </a:gs>
                <a:gs pos="100000">
                  <a:srgbClr val="00B050">
                    <a:alpha val="3000"/>
                    <a:lumMod val="60000"/>
                    <a:lumOff val="40000"/>
                  </a:srgbClr>
                </a:gs>
              </a:gsLst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p>
              <a:pPr>
                <a:lnSpc>
                  <a:spcPct val="160000"/>
                </a:lnSpc>
              </a:pPr>
              <a:r>
                <a:rPr lang="en-US" altLang="zh-CN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3</a:t>
              </a:r>
              <a:r>
                <a:rPr lang="zh-CN" altLang="en-US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）维护和保障志愿者；                       </a:t>
              </a:r>
              <a:endParaRPr lang="zh-CN" altLang="en-US" sz="2400" dirty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3" name="图片 12" descr="博爱宝宝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>
                    <a:alpha val="100000"/>
                  </a:srgbClr>
                </a:clrFrom>
                <a:clrTo>
                  <a:srgbClr val="FDFDFD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61" y="6572"/>
              <a:ext cx="905" cy="1062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678940" y="4439285"/>
            <a:ext cx="6157595" cy="676275"/>
            <a:chOff x="2644" y="7511"/>
            <a:chExt cx="9697" cy="1065"/>
          </a:xfrm>
        </p:grpSpPr>
        <p:sp>
          <p:nvSpPr>
            <p:cNvPr id="12" name="文本框 11"/>
            <p:cNvSpPr txBox="1"/>
            <p:nvPr/>
          </p:nvSpPr>
          <p:spPr>
            <a:xfrm>
              <a:off x="3118" y="7511"/>
              <a:ext cx="9223" cy="106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p>
              <a:pPr algn="l">
                <a:lnSpc>
                  <a:spcPct val="160000"/>
                </a:lnSpc>
              </a:pPr>
              <a:r>
                <a:rPr lang="en-US" altLang="zh-CN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4</a:t>
              </a:r>
              <a:r>
                <a:rPr lang="zh-CN" altLang="en-US" sz="2400" dirty="0">
                  <a:solidFill>
                    <a:schemeClr val="accent5">
                      <a:lumMod val="50000"/>
                    </a:scheme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）志愿服务对象的合法权益；             </a:t>
              </a:r>
              <a:endParaRPr lang="zh-CN" altLang="en-US" sz="2400" dirty="0">
                <a:solidFill>
                  <a:schemeClr val="accent5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7" name="图片 6" descr="博爱宝宝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644" y="7514"/>
              <a:ext cx="905" cy="1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 userDrawn="1"/>
        </p:nvGrpSpPr>
        <p:grpSpPr>
          <a:xfrm>
            <a:off x="403225" y="1198245"/>
            <a:ext cx="8466455" cy="4745355"/>
            <a:chOff x="635" y="1887"/>
            <a:chExt cx="13333" cy="7473"/>
          </a:xfrm>
        </p:grpSpPr>
        <p:grpSp>
          <p:nvGrpSpPr>
            <p:cNvPr id="12" name="组合 11"/>
            <p:cNvGrpSpPr/>
            <p:nvPr userDrawn="1"/>
          </p:nvGrpSpPr>
          <p:grpSpPr>
            <a:xfrm rot="20700000">
              <a:off x="635" y="2041"/>
              <a:ext cx="3897" cy="730"/>
              <a:chOff x="4554" y="2415"/>
              <a:chExt cx="3897" cy="730"/>
            </a:xfrm>
          </p:grpSpPr>
          <p:pic>
            <p:nvPicPr>
              <p:cNvPr id="2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 rot="20700000">
              <a:off x="1355" y="8536"/>
              <a:ext cx="3897" cy="730"/>
              <a:chOff x="4554" y="2415"/>
              <a:chExt cx="3897" cy="730"/>
            </a:xfrm>
          </p:grpSpPr>
          <p:pic>
            <p:nvPicPr>
              <p:cNvPr id="1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20700000">
              <a:off x="2655" y="5223"/>
              <a:ext cx="3897" cy="730"/>
              <a:chOff x="4554" y="2415"/>
              <a:chExt cx="3897" cy="730"/>
            </a:xfrm>
          </p:grpSpPr>
          <p:pic>
            <p:nvPicPr>
              <p:cNvPr id="17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 rot="20700000">
              <a:off x="5415" y="8537"/>
              <a:ext cx="3897" cy="730"/>
              <a:chOff x="4554" y="2415"/>
              <a:chExt cx="3897" cy="730"/>
            </a:xfrm>
          </p:grpSpPr>
          <p:pic>
            <p:nvPicPr>
              <p:cNvPr id="22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 rot="20700000">
              <a:off x="5292" y="2134"/>
              <a:ext cx="3897" cy="730"/>
              <a:chOff x="4554" y="2415"/>
              <a:chExt cx="3897" cy="730"/>
            </a:xfrm>
          </p:grpSpPr>
          <p:pic>
            <p:nvPicPr>
              <p:cNvPr id="25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 rot="20700000">
              <a:off x="7312" y="5316"/>
              <a:ext cx="3897" cy="730"/>
              <a:chOff x="4554" y="2415"/>
              <a:chExt cx="3897" cy="730"/>
            </a:xfrm>
          </p:grpSpPr>
          <p:pic>
            <p:nvPicPr>
              <p:cNvPr id="28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 rot="20700000">
              <a:off x="10072" y="8630"/>
              <a:ext cx="3897" cy="730"/>
              <a:chOff x="4554" y="2415"/>
              <a:chExt cx="3897" cy="730"/>
            </a:xfrm>
          </p:grpSpPr>
          <p:pic>
            <p:nvPicPr>
              <p:cNvPr id="31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 userDrawn="1"/>
          </p:nvGrpSpPr>
          <p:grpSpPr>
            <a:xfrm rot="20700000">
              <a:off x="10051" y="1887"/>
              <a:ext cx="3897" cy="730"/>
              <a:chOff x="4554" y="2415"/>
              <a:chExt cx="3897" cy="730"/>
            </a:xfrm>
          </p:grpSpPr>
          <p:pic>
            <p:nvPicPr>
              <p:cNvPr id="3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 userDrawn="1"/>
        </p:nvGrpSpPr>
        <p:grpSpPr>
          <a:xfrm>
            <a:off x="4314190" y="6156325"/>
            <a:ext cx="4685665" cy="464185"/>
            <a:chOff x="3006" y="495"/>
            <a:chExt cx="7379" cy="731"/>
          </a:xfrm>
        </p:grpSpPr>
        <p:grpSp>
          <p:nvGrpSpPr>
            <p:cNvPr id="8" name="组合 7"/>
            <p:cNvGrpSpPr/>
            <p:nvPr/>
          </p:nvGrpSpPr>
          <p:grpSpPr>
            <a:xfrm>
              <a:off x="3006" y="495"/>
              <a:ext cx="3897" cy="731"/>
              <a:chOff x="3006" y="495"/>
              <a:chExt cx="3897" cy="731"/>
            </a:xfrm>
          </p:grpSpPr>
          <p:pic>
            <p:nvPicPr>
              <p:cNvPr id="18" name="Picture 3" descr="C:\Users\linjunye\Desktop\392369495299492070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6" y="49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735" y="55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026" name="Picture 2" descr="C:\Users\linjunye\Desktop\博爱行动义工6宝连图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" y="547"/>
              <a:ext cx="3312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868" name="Rectangle 3"/>
          <p:cNvSpPr txBox="1"/>
          <p:nvPr/>
        </p:nvSpPr>
        <p:spPr>
          <a:xfrm>
            <a:off x="895350" y="2420303"/>
            <a:ext cx="7605713" cy="22923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  <a:buChar char="•"/>
            </a:pP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spcBef>
                <a:spcPct val="20000"/>
              </a:spcBef>
              <a:buChar char="•"/>
            </a:pP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CN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89050" y="894080"/>
            <a:ext cx="6376670" cy="3331845"/>
            <a:chOff x="1735" y="1518"/>
            <a:chExt cx="10042" cy="5247"/>
          </a:xfrm>
        </p:grpSpPr>
        <p:sp>
          <p:nvSpPr>
            <p:cNvPr id="6" name="TextBox 2"/>
            <p:cNvSpPr txBox="1"/>
            <p:nvPr/>
          </p:nvSpPr>
          <p:spPr>
            <a:xfrm>
              <a:off x="1735" y="2591"/>
              <a:ext cx="10042" cy="4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>
                <a:lnSpc>
                  <a:spcPct val="140000"/>
                </a:lnSpc>
              </a:pPr>
              <a:r>
                <a:rPr lang="zh-CN" alt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白扇补-日圆体" panose="02010601040101010101" charset="-122"/>
                  <a:ea typeface="白扇补-日圆体" panose="02010601040101010101" charset="-122"/>
                </a:rPr>
                <a:t>疑</a:t>
              </a:r>
              <a:r>
                <a:rPr lang="zh-CN" altLang="en-US" sz="3600" b="1" dirty="0" smtClean="0">
                  <a:solidFill>
                    <a:srgbClr val="00B050"/>
                  </a:solidFill>
                  <a:latin typeface="白扇补-日圆体" panose="02010601040101010101" charset="-122"/>
                  <a:ea typeface="白扇补-日圆体" panose="02010601040101010101" charset="-122"/>
                </a:rPr>
                <a:t>难</a:t>
              </a:r>
              <a:r>
                <a:rPr lang="zh-CN" alt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解答</a:t>
              </a:r>
              <a:r>
                <a:rPr lang="zh-CN" altLang="en-US" sz="3600" b="1" dirty="0" smtClean="0">
                  <a:solidFill>
                    <a:srgbClr val="FF000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可</a:t>
              </a:r>
              <a:r>
                <a:rPr lang="zh-CN" altLang="en-US" sz="4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</a:t>
              </a:r>
              <a:r>
                <a:rPr lang="zh-CN" altLang="en-US" sz="4800" b="1" dirty="0" smtClean="0">
                  <a:solidFill>
                    <a:schemeClr val="accent6">
                      <a:lumMod val="75000"/>
                    </a:schemeClr>
                  </a:solidFill>
                  <a:latin typeface="鲸鱼-甜心兔草莓派" panose="020B0600040000000000" charset="-122"/>
                  <a:ea typeface="鲸鱼-甜心兔草莓派" panose="020B0600040000000000" charset="-122"/>
                </a:rPr>
                <a:t>系</a:t>
              </a:r>
              <a:endParaRPr lang="zh-CN" altLang="en-US" sz="4800" b="1" dirty="0" smtClean="0">
                <a:solidFill>
                  <a:schemeClr val="accent6">
                    <a:lumMod val="75000"/>
                  </a:schemeClr>
                </a:solidFill>
                <a:latin typeface="鲸鱼-甜心兔草莓派" panose="020B0600040000000000" charset="-122"/>
                <a:ea typeface="鲸鱼-甜心兔草莓派" panose="020B0600040000000000" charset="-122"/>
              </a:endParaRPr>
            </a:p>
            <a:p>
              <a:pPr algn="r">
                <a:lnSpc>
                  <a:spcPct val="140000"/>
                </a:lnSpc>
              </a:pPr>
              <a:r>
                <a:rPr lang="en-US" altLang="zh-CN" sz="3600" b="1" dirty="0" smtClean="0">
                  <a:solidFill>
                    <a:schemeClr val="accent5">
                      <a:lumMod val="50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QQ</a:t>
              </a:r>
              <a:r>
                <a:rPr lang="zh-CN" alt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：</a:t>
              </a:r>
              <a:r>
                <a:rPr lang="en-US" altLang="zh-CN" sz="3600" b="1" dirty="0" smtClean="0">
                  <a:solidFill>
                    <a:schemeClr val="accent5">
                      <a:lumMod val="50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675665029   //</a:t>
              </a:r>
              <a:r>
                <a:rPr lang="zh-CN" alt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   </a:t>
              </a:r>
              <a:r>
                <a:rPr lang="en-US" altLang="zh-CN" sz="3600" b="1" dirty="0" smtClean="0">
                  <a:solidFill>
                    <a:srgbClr val="00B050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852916043</a:t>
              </a:r>
              <a:endParaRPr lang="en-US" altLang="zh-CN" sz="3600" b="1" dirty="0" smtClean="0">
                <a:solidFill>
                  <a:srgbClr val="00B050"/>
                </a:solidFill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pPr algn="r">
                <a:lnSpc>
                  <a:spcPct val="140000"/>
                </a:lnSpc>
              </a:pPr>
              <a:r>
                <a:rPr lang="zh-CN" altLang="en-US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华文隶书" panose="02010800040101010101" pitchFamily="2" charset="-122"/>
                  <a:ea typeface="华文隶书" panose="02010800040101010101" pitchFamily="2" charset="-122"/>
                </a:rPr>
                <a:t>博爱行动义工办公室：</a:t>
              </a:r>
              <a:r>
                <a:rPr lang="en-US" altLang="zh-CN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华文隶书" panose="02010800040101010101" pitchFamily="2" charset="-122"/>
                  <a:ea typeface="华文隶书" panose="02010800040101010101" pitchFamily="2" charset="-122"/>
                </a:rPr>
                <a:t>88336055</a:t>
              </a:r>
              <a:endPara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42" y="1518"/>
              <a:ext cx="4000" cy="2964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0000">
            <a:off x="3325495" y="4433570"/>
            <a:ext cx="272351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1519555" y="925195"/>
            <a:ext cx="4285615" cy="428561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940000">
            <a:off x="5394325" y="3993515"/>
            <a:ext cx="2519680" cy="1619250"/>
            <a:chOff x="7541" y="6789"/>
            <a:chExt cx="3968" cy="2550"/>
          </a:xfrm>
        </p:grpSpPr>
        <p:sp>
          <p:nvSpPr>
            <p:cNvPr id="5" name="矩形 4"/>
            <p:cNvSpPr/>
            <p:nvPr/>
          </p:nvSpPr>
          <p:spPr>
            <a:xfrm>
              <a:off x="7781" y="7479"/>
              <a:ext cx="3488" cy="1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4000" b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谢谢大家</a:t>
              </a:r>
              <a:endParaRPr lang="zh-CN" altLang="en-US" sz="4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541" y="6789"/>
              <a:ext cx="3968" cy="2550"/>
              <a:chOff x="7541" y="6789"/>
              <a:chExt cx="3968" cy="25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7654" y="6987"/>
                <a:ext cx="3742" cy="2155"/>
              </a:xfrm>
              <a:prstGeom prst="ellipse">
                <a:avLst/>
              </a:prstGeom>
              <a:noFill/>
              <a:ln cmpd="sng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7541" y="6789"/>
                <a:ext cx="3969" cy="2551"/>
              </a:xfrm>
              <a:prstGeom prst="ellipse">
                <a:avLst/>
              </a:prstGeom>
              <a:noFill/>
              <a:ln cmpd="sng">
                <a:solidFill>
                  <a:schemeClr val="accent6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5701030"/>
            <a:ext cx="2074545" cy="7594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 userDrawn="1"/>
        </p:nvGrpSpPr>
        <p:grpSpPr>
          <a:xfrm>
            <a:off x="403225" y="1198245"/>
            <a:ext cx="8466455" cy="4745355"/>
            <a:chOff x="635" y="1887"/>
            <a:chExt cx="13333" cy="7473"/>
          </a:xfrm>
        </p:grpSpPr>
        <p:grpSp>
          <p:nvGrpSpPr>
            <p:cNvPr id="12" name="组合 11"/>
            <p:cNvGrpSpPr/>
            <p:nvPr userDrawn="1"/>
          </p:nvGrpSpPr>
          <p:grpSpPr>
            <a:xfrm rot="20700000">
              <a:off x="635" y="2041"/>
              <a:ext cx="3897" cy="730"/>
              <a:chOff x="4554" y="2415"/>
              <a:chExt cx="3897" cy="730"/>
            </a:xfrm>
          </p:grpSpPr>
          <p:pic>
            <p:nvPicPr>
              <p:cNvPr id="10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 rot="20700000">
              <a:off x="1355" y="8536"/>
              <a:ext cx="3897" cy="730"/>
              <a:chOff x="4554" y="2415"/>
              <a:chExt cx="3897" cy="730"/>
            </a:xfrm>
          </p:grpSpPr>
          <p:pic>
            <p:nvPicPr>
              <p:cNvPr id="1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" name="组合 1"/>
            <p:cNvGrpSpPr/>
            <p:nvPr userDrawn="1"/>
          </p:nvGrpSpPr>
          <p:grpSpPr>
            <a:xfrm rot="20700000">
              <a:off x="2655" y="5223"/>
              <a:ext cx="3897" cy="730"/>
              <a:chOff x="4554" y="2415"/>
              <a:chExt cx="3897" cy="730"/>
            </a:xfrm>
          </p:grpSpPr>
          <p:pic>
            <p:nvPicPr>
              <p:cNvPr id="3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 userDrawn="1"/>
          </p:nvGrpSpPr>
          <p:grpSpPr>
            <a:xfrm rot="20700000">
              <a:off x="5415" y="8537"/>
              <a:ext cx="3897" cy="730"/>
              <a:chOff x="4554" y="2415"/>
              <a:chExt cx="3897" cy="730"/>
            </a:xfrm>
          </p:grpSpPr>
          <p:pic>
            <p:nvPicPr>
              <p:cNvPr id="8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 rot="20700000">
              <a:off x="5292" y="2134"/>
              <a:ext cx="3897" cy="730"/>
              <a:chOff x="4554" y="2415"/>
              <a:chExt cx="3897" cy="730"/>
            </a:xfrm>
          </p:grpSpPr>
          <p:pic>
            <p:nvPicPr>
              <p:cNvPr id="31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 userDrawn="1"/>
          </p:nvGrpSpPr>
          <p:grpSpPr>
            <a:xfrm rot="20700000">
              <a:off x="7312" y="5316"/>
              <a:ext cx="3897" cy="730"/>
              <a:chOff x="4554" y="2415"/>
              <a:chExt cx="3897" cy="730"/>
            </a:xfrm>
          </p:grpSpPr>
          <p:pic>
            <p:nvPicPr>
              <p:cNvPr id="3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 userDrawn="1"/>
          </p:nvGrpSpPr>
          <p:grpSpPr>
            <a:xfrm rot="20700000">
              <a:off x="10072" y="8630"/>
              <a:ext cx="3897" cy="730"/>
              <a:chOff x="4554" y="2415"/>
              <a:chExt cx="3897" cy="730"/>
            </a:xfrm>
          </p:grpSpPr>
          <p:pic>
            <p:nvPicPr>
              <p:cNvPr id="38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组合 39"/>
            <p:cNvGrpSpPr/>
            <p:nvPr userDrawn="1"/>
          </p:nvGrpSpPr>
          <p:grpSpPr>
            <a:xfrm rot="20700000">
              <a:off x="10051" y="1887"/>
              <a:ext cx="3897" cy="730"/>
              <a:chOff x="4554" y="2415"/>
              <a:chExt cx="3897" cy="730"/>
            </a:xfrm>
          </p:grpSpPr>
          <p:pic>
            <p:nvPicPr>
              <p:cNvPr id="41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contrast="18000"/>
          </a:blip>
          <a:srcRect t="2116" r="26740"/>
          <a:stretch>
            <a:fillRect/>
          </a:stretch>
        </p:blipFill>
        <p:spPr>
          <a:xfrm>
            <a:off x="-1905" y="253365"/>
            <a:ext cx="9147810" cy="1703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lum contrast="12000"/>
          </a:blip>
          <a:srcRect l="71729" t="2846" r="2894" b="-8281"/>
          <a:stretch>
            <a:fillRect/>
          </a:stretch>
        </p:blipFill>
        <p:spPr>
          <a:xfrm>
            <a:off x="5915025" y="5010150"/>
            <a:ext cx="2877820" cy="1666875"/>
          </a:xfrm>
          <a:prstGeom prst="ellipse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950720" y="2066925"/>
            <a:ext cx="2304415" cy="23044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350895" y="3754120"/>
            <a:ext cx="1598295" cy="159829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588510" y="3021330"/>
            <a:ext cx="1915160" cy="1915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96770" y="2586355"/>
            <a:ext cx="2011680" cy="12661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会员</a:t>
            </a:r>
            <a:endParaRPr lang="zh-CN" altLang="en-US" sz="7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68850" y="3492500"/>
            <a:ext cx="1554480" cy="9728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指南</a:t>
            </a:r>
            <a:endParaRPr lang="zh-CN" altLang="en-US" sz="5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01085" y="4213860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注册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965325" y="2385958"/>
            <a:ext cx="5288013" cy="3466307"/>
            <a:chOff x="3072" y="3623"/>
            <a:chExt cx="8862" cy="5808"/>
          </a:xfrm>
        </p:grpSpPr>
        <p:sp>
          <p:nvSpPr>
            <p:cNvPr id="22" name="椭圆 21"/>
            <p:cNvSpPr/>
            <p:nvPr/>
          </p:nvSpPr>
          <p:spPr>
            <a:xfrm>
              <a:off x="9636" y="3623"/>
              <a:ext cx="676" cy="676"/>
            </a:xfrm>
            <a:prstGeom prst="ellipse">
              <a:avLst/>
            </a:prstGeom>
            <a:solidFill>
              <a:srgbClr val="00B0F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4263" y="7659"/>
              <a:ext cx="676" cy="676"/>
            </a:xfrm>
            <a:prstGeom prst="ellipse">
              <a:avLst/>
            </a:prstGeom>
            <a:solidFill>
              <a:schemeClr val="accent6">
                <a:lumMod val="75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1053" y="3830"/>
              <a:ext cx="881" cy="881"/>
            </a:xfrm>
            <a:prstGeom prst="ellipse">
              <a:avLst/>
            </a:prstGeom>
            <a:solidFill>
              <a:srgbClr val="92D05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814" y="8982"/>
              <a:ext cx="449" cy="449"/>
            </a:xfrm>
            <a:prstGeom prst="ellipse">
              <a:avLst/>
            </a:prstGeom>
            <a:solidFill>
              <a:srgbClr val="EA718A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1054" y="5951"/>
              <a:ext cx="527" cy="527"/>
            </a:xfrm>
            <a:prstGeom prst="ellipse">
              <a:avLst/>
            </a:prstGeom>
            <a:solidFill>
              <a:srgbClr val="FFFF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3072" y="6821"/>
              <a:ext cx="527" cy="527"/>
            </a:xfrm>
            <a:prstGeom prst="ellipse">
              <a:avLst/>
            </a:prstGeom>
            <a:solidFill>
              <a:srgbClr val="FFFF0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TextBox 1"/>
          <p:cNvSpPr txBox="1"/>
          <p:nvPr/>
        </p:nvSpPr>
        <p:spPr>
          <a:xfrm>
            <a:off x="409458" y="6067568"/>
            <a:ext cx="4935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://zyzs.zsnews.cn/</a:t>
            </a:r>
            <a:endParaRPr lang="zh-CN" altLang="en-US" sz="2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995" y="2538095"/>
            <a:ext cx="7767955" cy="265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中山志愿服务网是以民政部“关于志愿服务记录制度试点”相关要求精神，搭建一个“弘扬博爱精神、志愿服务交流、义工信息采集、服务记录评估、实现资源共享”的平台。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50" y="1038860"/>
            <a:ext cx="52120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 dirty="0">
                <a:solidFill>
                  <a:srgbClr val="00B0F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中山志愿服务网是什么？</a:t>
            </a:r>
            <a:endParaRPr lang="zh-CN" altLang="en-US" sz="3600" b="1" dirty="0">
              <a:solidFill>
                <a:srgbClr val="00B0F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22170" y="864870"/>
            <a:ext cx="4899660" cy="749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通过平台可以做什么？</a:t>
            </a:r>
            <a:endParaRPr lang="zh-CN" altLang="en-US" sz="36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4905" y="3643630"/>
            <a:ext cx="4124325" cy="4476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义工保险、服务证明、评优表彰等依据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71028" y="5373370"/>
            <a:ext cx="5212080" cy="447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推动志愿服务活动科学化、制度化、专业化发展。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28328" y="2490470"/>
            <a:ext cx="2697480" cy="447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规范化志愿服务的管理；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85328" y="3067050"/>
            <a:ext cx="4983480" cy="4476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维护和保障志愿者、志愿服务对象的合法权益；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56728" y="4220210"/>
            <a:ext cx="5440680" cy="447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最大程度发挥互联网在我市志愿服务工作中的作用，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15005" y="4796790"/>
            <a:ext cx="2524125" cy="447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合理配置志愿服务资源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28645" y="1913890"/>
            <a:ext cx="2752725" cy="447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详细记录志愿者服务信息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;</a:t>
            </a:r>
            <a:endParaRPr lang="en-US" altLang="zh-CN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" name="组合 35"/>
          <p:cNvGrpSpPr/>
          <p:nvPr userDrawn="1"/>
        </p:nvGrpSpPr>
        <p:grpSpPr>
          <a:xfrm>
            <a:off x="339090" y="783590"/>
            <a:ext cx="8466455" cy="4745355"/>
            <a:chOff x="635" y="1887"/>
            <a:chExt cx="13333" cy="7473"/>
          </a:xfrm>
        </p:grpSpPr>
        <p:grpSp>
          <p:nvGrpSpPr>
            <p:cNvPr id="2" name="组合 1"/>
            <p:cNvGrpSpPr/>
            <p:nvPr userDrawn="1"/>
          </p:nvGrpSpPr>
          <p:grpSpPr>
            <a:xfrm rot="20700000">
              <a:off x="635" y="2041"/>
              <a:ext cx="3897" cy="730"/>
              <a:chOff x="4554" y="2415"/>
              <a:chExt cx="3897" cy="730"/>
            </a:xfrm>
          </p:grpSpPr>
          <p:pic>
            <p:nvPicPr>
              <p:cNvPr id="3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 rot="20700000">
              <a:off x="1355" y="8536"/>
              <a:ext cx="3897" cy="730"/>
              <a:chOff x="4554" y="2415"/>
              <a:chExt cx="3897" cy="730"/>
            </a:xfrm>
          </p:grpSpPr>
          <p:pic>
            <p:nvPicPr>
              <p:cNvPr id="1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20700000">
              <a:off x="2655" y="5223"/>
              <a:ext cx="3897" cy="730"/>
              <a:chOff x="4554" y="2415"/>
              <a:chExt cx="3897" cy="730"/>
            </a:xfrm>
          </p:grpSpPr>
          <p:pic>
            <p:nvPicPr>
              <p:cNvPr id="8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 userDrawn="1"/>
          </p:nvGrpSpPr>
          <p:grpSpPr>
            <a:xfrm rot="20700000">
              <a:off x="5415" y="8537"/>
              <a:ext cx="3897" cy="730"/>
              <a:chOff x="4554" y="2415"/>
              <a:chExt cx="3897" cy="730"/>
            </a:xfrm>
          </p:grpSpPr>
          <p:pic>
            <p:nvPicPr>
              <p:cNvPr id="22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 rot="20700000">
              <a:off x="5292" y="2134"/>
              <a:ext cx="3897" cy="730"/>
              <a:chOff x="4554" y="2415"/>
              <a:chExt cx="3897" cy="730"/>
            </a:xfrm>
          </p:grpSpPr>
          <p:pic>
            <p:nvPicPr>
              <p:cNvPr id="25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 rot="20700000">
              <a:off x="7312" y="5316"/>
              <a:ext cx="3897" cy="730"/>
              <a:chOff x="4554" y="2415"/>
              <a:chExt cx="3897" cy="730"/>
            </a:xfrm>
          </p:grpSpPr>
          <p:pic>
            <p:nvPicPr>
              <p:cNvPr id="28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 userDrawn="1"/>
          </p:nvGrpSpPr>
          <p:grpSpPr>
            <a:xfrm rot="20700000">
              <a:off x="10072" y="8630"/>
              <a:ext cx="3897" cy="730"/>
              <a:chOff x="4554" y="2415"/>
              <a:chExt cx="3897" cy="730"/>
            </a:xfrm>
          </p:grpSpPr>
          <p:pic>
            <p:nvPicPr>
              <p:cNvPr id="31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 userDrawn="1"/>
          </p:nvGrpSpPr>
          <p:grpSpPr>
            <a:xfrm rot="20700000">
              <a:off x="10051" y="1887"/>
              <a:ext cx="3897" cy="730"/>
              <a:chOff x="4554" y="2415"/>
              <a:chExt cx="3897" cy="730"/>
            </a:xfrm>
          </p:grpSpPr>
          <p:pic>
            <p:nvPicPr>
              <p:cNvPr id="34" name="Picture 3" descr="C:\Users\linjunye\Desktop\392369495299492070.png"/>
              <p:cNvPicPr>
                <a:picLocks noChangeAspect="1" noChangeArrowheads="1"/>
              </p:cNvPicPr>
              <p:nvPr userDrawn="1"/>
            </p:nvPicPr>
            <p:blipFill>
              <a:blip r:embed="rId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" y="2415"/>
                <a:ext cx="729" cy="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18"/>
              <p:cNvSpPr txBox="1"/>
              <p:nvPr userDrawn="1"/>
            </p:nvSpPr>
            <p:spPr>
              <a:xfrm>
                <a:off x="5283" y="2478"/>
                <a:ext cx="3168" cy="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800" dirty="0" smtClean="0">
                    <a:solidFill>
                      <a:schemeClr val="bg1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中山博爱行动义工</a:t>
                </a:r>
                <a:endParaRPr lang="zh-CN" altLang="en-US" sz="1800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951230" y="194310"/>
            <a:ext cx="2401570" cy="2298700"/>
            <a:chOff x="661" y="1024"/>
            <a:chExt cx="3782" cy="362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lum bright="12000"/>
            </a:blip>
            <a:stretch>
              <a:fillRect/>
            </a:stretch>
          </p:blipFill>
          <p:spPr>
            <a:xfrm>
              <a:off x="1093" y="1024"/>
              <a:ext cx="2918" cy="298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61" y="3694"/>
              <a:ext cx="3783" cy="9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讲到好似真甘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77690" y="783590"/>
            <a:ext cx="3814445" cy="2740025"/>
            <a:chOff x="5681" y="2990"/>
            <a:chExt cx="6007" cy="4315"/>
          </a:xfrm>
        </p:grpSpPr>
        <p:sp>
          <p:nvSpPr>
            <p:cNvPr id="5" name="文本框 4"/>
            <p:cNvSpPr txBox="1"/>
            <p:nvPr/>
          </p:nvSpPr>
          <p:spPr>
            <a:xfrm>
              <a:off x="5681" y="6125"/>
              <a:ext cx="5603" cy="11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3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怎么注册啊</a:t>
              </a:r>
              <a:r>
                <a:rPr lang="en-US" altLang="zh-CN" sz="3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~</a:t>
              </a:r>
              <a:r>
                <a:rPr lang="zh-CN" altLang="en-US" sz="36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哈</a:t>
              </a:r>
              <a:endParaRPr lang="zh-CN" altLang="en-US" sz="3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550" y="2990"/>
              <a:ext cx="3138" cy="3499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095375" y="4508500"/>
            <a:ext cx="5467985" cy="1675130"/>
            <a:chOff x="665" y="7140"/>
            <a:chExt cx="8611" cy="2638"/>
          </a:xfrm>
        </p:grpSpPr>
        <p:sp>
          <p:nvSpPr>
            <p:cNvPr id="7" name="文本框 6"/>
            <p:cNvSpPr txBox="1"/>
            <p:nvPr/>
          </p:nvSpPr>
          <p:spPr>
            <a:xfrm>
              <a:off x="3902" y="7216"/>
              <a:ext cx="5375" cy="25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听好了！！！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看好了！！！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听好、看好了！！！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17" name="图片 16" descr="QQ图片20160922173610"/>
            <p:cNvPicPr>
              <a:picLocks noChangeAspect="1"/>
            </p:cNvPicPr>
            <p:nvPr/>
          </p:nvPicPr>
          <p:blipFill>
            <a:blip r:embed="rId4"/>
            <a:srcRect t="18202" r="4339"/>
            <a:stretch>
              <a:fillRect/>
            </a:stretch>
          </p:blipFill>
          <p:spPr>
            <a:xfrm>
              <a:off x="665" y="7140"/>
              <a:ext cx="3329" cy="2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002038" y="4121293"/>
            <a:ext cx="4935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://zyzs.zsnews.cn/</a:t>
            </a:r>
            <a:endParaRPr lang="zh-CN" altLang="en-US" sz="2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9425" y="2275205"/>
            <a:ext cx="5768340" cy="1008380"/>
            <a:chOff x="2755" y="3018"/>
            <a:chExt cx="9084" cy="1588"/>
          </a:xfrm>
          <a:gradFill>
            <a:gsLst>
              <a:gs pos="45000">
                <a:srgbClr val="00B0F0"/>
              </a:gs>
              <a:gs pos="95000">
                <a:srgbClr val="66FFFF"/>
              </a:gs>
              <a:gs pos="0">
                <a:srgbClr val="00B0F0"/>
              </a:gs>
            </a:gsLst>
            <a:lin ang="16200000" scaled="0"/>
          </a:gradFill>
        </p:grpSpPr>
        <p:sp>
          <p:nvSpPr>
            <p:cNvPr id="18" name="椭圆 17"/>
            <p:cNvSpPr/>
            <p:nvPr/>
          </p:nvSpPr>
          <p:spPr>
            <a:xfrm>
              <a:off x="2755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555" y="3018"/>
              <a:ext cx="7484" cy="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277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484755" y="2341880"/>
            <a:ext cx="4453255" cy="8743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/>
            <a:r>
              <a:rPr lang="zh-CN" altLang="en-US" sz="4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一、登陆网站</a:t>
            </a:r>
            <a:endParaRPr lang="zh-CN" altLang="en-US" sz="4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QQ图片2016092217361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8202" r="4339"/>
          <a:stretch>
            <a:fillRect/>
          </a:stretch>
        </p:blipFill>
        <p:spPr>
          <a:xfrm>
            <a:off x="1189355" y="2217420"/>
            <a:ext cx="1436370" cy="11379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21" b="994"/>
          <a:stretch>
            <a:fillRect/>
          </a:stretch>
        </p:blipFill>
        <p:spPr bwMode="auto">
          <a:xfrm>
            <a:off x="52070" y="1233170"/>
            <a:ext cx="8982710" cy="464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2002038" y="4121293"/>
            <a:ext cx="4935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26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://zyzs.zsnews.cn/</a:t>
            </a:r>
            <a:endParaRPr lang="zh-CN" altLang="en-US" sz="2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9425" y="1916430"/>
            <a:ext cx="5768340" cy="1008380"/>
            <a:chOff x="2755" y="3018"/>
            <a:chExt cx="9084" cy="1588"/>
          </a:xfrm>
          <a:gradFill>
            <a:gsLst>
              <a:gs pos="45000">
                <a:srgbClr val="00B0F0"/>
              </a:gs>
              <a:gs pos="95000">
                <a:srgbClr val="66FFFF"/>
              </a:gs>
              <a:gs pos="0">
                <a:srgbClr val="00B0F0"/>
              </a:gs>
            </a:gsLst>
            <a:lin ang="16200000" scaled="0"/>
          </a:gradFill>
        </p:grpSpPr>
        <p:sp>
          <p:nvSpPr>
            <p:cNvPr id="18" name="椭圆 17"/>
            <p:cNvSpPr/>
            <p:nvPr/>
          </p:nvSpPr>
          <p:spPr>
            <a:xfrm>
              <a:off x="2755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555" y="3018"/>
              <a:ext cx="7484" cy="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277" y="3018"/>
              <a:ext cx="1562" cy="15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484755" y="1983105"/>
            <a:ext cx="4453255" cy="8743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dist"/>
            <a:r>
              <a:rPr lang="zh-CN" altLang="en-US" sz="4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二、会员注册</a:t>
            </a:r>
            <a:endParaRPr lang="zh-CN" altLang="en-US" sz="4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博爱宝宝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71270" y="1653540"/>
            <a:ext cx="1083310" cy="12712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2017</Words>
  <Application>WPS 演示</Application>
  <PresentationFormat>全屏显示(4:3)</PresentationFormat>
  <Paragraphs>362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微软雅黑</vt:lpstr>
      <vt:lpstr>华文行楷</vt:lpstr>
      <vt:lpstr>华文新魏</vt:lpstr>
      <vt:lpstr>黑体</vt:lpstr>
      <vt:lpstr>黑体-繁</vt:lpstr>
      <vt:lpstr>白扇补-日圆体</vt:lpstr>
      <vt:lpstr>华文隶书</vt:lpstr>
      <vt:lpstr>鲸鱼-甜心兔草莓派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Administrator</cp:lastModifiedBy>
  <cp:revision>325</cp:revision>
  <dcterms:created xsi:type="dcterms:W3CDTF">2013-10-30T09:04:00Z</dcterms:created>
  <dcterms:modified xsi:type="dcterms:W3CDTF">2016-10-13T14:12:13Z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