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4" r:id="rId4"/>
    <p:sldId id="260" r:id="rId6"/>
    <p:sldId id="272" r:id="rId7"/>
    <p:sldId id="276" r:id="rId8"/>
    <p:sldId id="273" r:id="rId9"/>
    <p:sldId id="274" r:id="rId10"/>
    <p:sldId id="275" r:id="rId11"/>
    <p:sldId id="266" r:id="rId12"/>
    <p:sldId id="278" r:id="rId13"/>
    <p:sldId id="279" r:id="rId14"/>
    <p:sldId id="277" r:id="rId15"/>
    <p:sldId id="267" r:id="rId16"/>
    <p:sldId id="268" r:id="rId17"/>
    <p:sldId id="269" r:id="rId18"/>
    <p:sldId id="271" r:id="rId19"/>
    <p:sldId id="280" r:id="rId20"/>
    <p:sldId id="261" r:id="rId21"/>
    <p:sldId id="258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66"/>
    <a:srgbClr val="FFFF99"/>
    <a:srgbClr val="009900"/>
    <a:srgbClr val="CCFF33"/>
    <a:srgbClr val="66FF33"/>
    <a:srgbClr val="00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>
              <a:latin typeface="Calibri" panose="020F0502020204030204" pitchFamily="2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>
              <a:latin typeface="Calibri" panose="020F0502020204030204" pitchFamily="2" charset="0"/>
            </a:endParaRPr>
          </a:p>
        </p:txBody>
      </p:sp>
      <p:sp>
        <p:nvSpPr>
          <p:cNvPr id="3076" name="幻灯片图像占位符 3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zh-CN" altLang="en-US" sz="1200" dirty="0">
              <a:latin typeface="Calibri" panose="020F0502020204030204" pitchFamily="2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2" charset="0"/>
              </a:rPr>
            </a:fld>
            <a:endParaRPr lang="zh-CN" altLang="en-US" sz="1200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2048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r>
              <a:rPr lang="zh-CN" altLang="en-US" dirty="0"/>
              <a:t>本模板来源于网络，由</a:t>
            </a:r>
            <a:r>
              <a:rPr lang="en-US" altLang="zh-CN" dirty="0"/>
              <a:t>17PPT</a:t>
            </a:r>
            <a:r>
              <a:rPr lang="zh-CN" altLang="en-US" dirty="0"/>
              <a:t>模板网整理发布，免费分享给大家使用。</a:t>
            </a:r>
            <a:endParaRPr lang="zh-CN" altLang="en-US" dirty="0"/>
          </a:p>
          <a:p>
            <a:pPr lvl="0"/>
            <a:r>
              <a:rPr lang="en-US" altLang="zh-CN" dirty="0"/>
              <a:t>17PPT</a:t>
            </a:r>
            <a:r>
              <a:rPr lang="zh-CN" altLang="en-US" dirty="0"/>
              <a:t>模板网是国内最专业的</a:t>
            </a:r>
            <a:r>
              <a:rPr lang="en-US" altLang="zh-CN" dirty="0"/>
              <a:t>PPT</a:t>
            </a:r>
            <a:r>
              <a:rPr lang="zh-CN" altLang="en-US" dirty="0"/>
              <a:t>模板分享网站，所有模板均经严格测试，保证</a:t>
            </a:r>
            <a:r>
              <a:rPr lang="en-US" altLang="zh-CN" dirty="0"/>
              <a:t>100%</a:t>
            </a:r>
            <a:r>
              <a:rPr lang="zh-CN" altLang="en-US" dirty="0"/>
              <a:t>下载，</a:t>
            </a:r>
            <a:r>
              <a:rPr lang="en-US" altLang="zh-CN" dirty="0"/>
              <a:t>100%</a:t>
            </a:r>
            <a:r>
              <a:rPr lang="zh-CN" altLang="en-US" dirty="0"/>
              <a:t>精彩！</a:t>
            </a:r>
            <a:endParaRPr lang="zh-CN" altLang="en-US" dirty="0"/>
          </a:p>
          <a:p>
            <a:pPr lvl="0"/>
            <a:r>
              <a:rPr lang="zh-CN" altLang="en-US" dirty="0"/>
              <a:t>更多精彩</a:t>
            </a:r>
            <a:r>
              <a:rPr lang="en-US" altLang="zh-CN" dirty="0"/>
              <a:t>PPT</a:t>
            </a:r>
            <a:r>
              <a:rPr lang="zh-CN" altLang="en-US" dirty="0"/>
              <a:t>模板，敬请访问</a:t>
            </a:r>
            <a:r>
              <a:rPr lang="en-US" altLang="zh-CN" dirty="0"/>
              <a:t>http://www.17ppt.com</a:t>
            </a:r>
            <a:endParaRPr lang="en-US" altLang="zh-CN" dirty="0"/>
          </a:p>
          <a:p>
            <a:pPr lvl="0"/>
            <a:r>
              <a:rPr lang="zh-CN" altLang="en-US" dirty="0"/>
              <a:t>使用时删除此备注即可。</a:t>
            </a:r>
            <a:endParaRPr lang="zh-CN" altLang="en-US" dirty="0"/>
          </a:p>
          <a:p>
            <a:pPr lvl="0"/>
            <a:r>
              <a:rPr lang="zh-CN" altLang="en-US" dirty="0"/>
              <a:t>配色方案修改：</a:t>
            </a:r>
            <a:endParaRPr lang="zh-CN" altLang="en-US" dirty="0"/>
          </a:p>
          <a:p>
            <a:pPr lvl="0"/>
            <a:r>
              <a:rPr lang="zh-CN" altLang="en-US" dirty="0"/>
              <a:t>配色方案在</a:t>
            </a:r>
            <a:r>
              <a:rPr lang="en-US" altLang="zh-CN" dirty="0"/>
              <a:t>【</a:t>
            </a:r>
            <a:r>
              <a:rPr lang="zh-CN" altLang="en-US" dirty="0"/>
              <a:t>格式</a:t>
            </a:r>
            <a:r>
              <a:rPr lang="en-US" altLang="zh-CN" dirty="0"/>
              <a:t>】--&gt;【</a:t>
            </a:r>
            <a:r>
              <a:rPr lang="zh-CN" altLang="en-US" dirty="0"/>
              <a:t>幻灯片设计</a:t>
            </a:r>
            <a:r>
              <a:rPr lang="en-US" altLang="zh-CN" dirty="0"/>
              <a:t>】--&gt;【</a:t>
            </a:r>
            <a:r>
              <a:rPr lang="zh-CN" altLang="en-US" dirty="0"/>
              <a:t>配色方案</a:t>
            </a:r>
            <a:r>
              <a:rPr lang="en-US" altLang="zh-CN" dirty="0"/>
              <a:t>】--&gt;【</a:t>
            </a:r>
            <a:r>
              <a:rPr lang="zh-CN" altLang="en-US" dirty="0"/>
              <a:t>编辑配色方案</a:t>
            </a:r>
            <a:r>
              <a:rPr lang="en-US" altLang="zh-CN" dirty="0"/>
              <a:t>】</a:t>
            </a:r>
            <a:r>
              <a:rPr lang="zh-CN" altLang="en-US" dirty="0"/>
              <a:t>下调整。</a:t>
            </a:r>
            <a:endParaRPr lang="zh-CN" altLang="en-US" dirty="0"/>
          </a:p>
          <a:p>
            <a:pPr lvl="0"/>
            <a:r>
              <a:rPr lang="en-US" altLang="zh-CN" dirty="0"/>
              <a:t>LOGO</a:t>
            </a:r>
            <a:r>
              <a:rPr lang="zh-CN" altLang="en-US" dirty="0"/>
              <a:t>的添加：</a:t>
            </a:r>
            <a:endParaRPr lang="zh-CN" altLang="en-US" dirty="0"/>
          </a:p>
          <a:p>
            <a:pPr lvl="0"/>
            <a:r>
              <a:rPr lang="en-US" altLang="zh-CN" dirty="0"/>
              <a:t>Logo</a:t>
            </a:r>
            <a:r>
              <a:rPr lang="zh-CN" altLang="en-US" dirty="0"/>
              <a:t>添加修改在</a:t>
            </a:r>
            <a:r>
              <a:rPr lang="en-US" altLang="zh-CN" dirty="0"/>
              <a:t>【</a:t>
            </a:r>
            <a:r>
              <a:rPr lang="zh-CN" altLang="en-US" dirty="0"/>
              <a:t>视图</a:t>
            </a:r>
            <a:r>
              <a:rPr lang="en-US" altLang="zh-CN" dirty="0"/>
              <a:t>】--&gt;【</a:t>
            </a:r>
            <a:r>
              <a:rPr lang="zh-CN" altLang="en-US" dirty="0"/>
              <a:t>母版</a:t>
            </a:r>
            <a:r>
              <a:rPr lang="en-US" altLang="zh-CN" dirty="0"/>
              <a:t>】--&gt;【</a:t>
            </a:r>
            <a:r>
              <a:rPr lang="zh-CN" altLang="en-US" dirty="0"/>
              <a:t>幻灯片母版</a:t>
            </a:r>
            <a:r>
              <a:rPr lang="en-US" altLang="zh-CN" dirty="0"/>
              <a:t>】</a:t>
            </a:r>
            <a:r>
              <a:rPr lang="zh-CN" altLang="en-US" dirty="0"/>
              <a:t>下调整。直接选择</a:t>
            </a:r>
            <a:r>
              <a:rPr lang="en-US" altLang="zh-CN" dirty="0"/>
              <a:t>logo</a:t>
            </a:r>
            <a:r>
              <a:rPr lang="zh-CN" altLang="en-US" dirty="0"/>
              <a:t>图片删除或修改。</a:t>
            </a:r>
            <a:endParaRPr lang="zh-CN" altLang="en-US" dirty="0"/>
          </a:p>
          <a:p>
            <a:pPr lvl="0"/>
            <a:r>
              <a:rPr lang="zh-CN" altLang="en-US" dirty="0"/>
              <a:t>字体格式的设置：</a:t>
            </a:r>
            <a:endParaRPr lang="zh-CN" altLang="en-US" dirty="0"/>
          </a:p>
          <a:p>
            <a:pPr lvl="0"/>
            <a:r>
              <a:rPr lang="zh-CN" altLang="en-US" dirty="0"/>
              <a:t>括标题和文本格式的设置在</a:t>
            </a:r>
            <a:r>
              <a:rPr lang="en-US" altLang="zh-CN" dirty="0"/>
              <a:t>【</a:t>
            </a:r>
            <a:r>
              <a:rPr lang="zh-CN" altLang="en-US" dirty="0"/>
              <a:t>视图</a:t>
            </a:r>
            <a:r>
              <a:rPr lang="en-US" altLang="zh-CN" dirty="0"/>
              <a:t>】--&gt;【</a:t>
            </a:r>
            <a:r>
              <a:rPr lang="zh-CN" altLang="en-US" dirty="0"/>
              <a:t>母版</a:t>
            </a:r>
            <a:r>
              <a:rPr lang="en-US" altLang="zh-CN" dirty="0"/>
              <a:t>】--&gt;【</a:t>
            </a:r>
            <a:r>
              <a:rPr lang="zh-CN" altLang="en-US" dirty="0"/>
              <a:t>幻灯片母版</a:t>
            </a:r>
            <a:r>
              <a:rPr lang="en-US" altLang="zh-CN" dirty="0"/>
              <a:t>】</a:t>
            </a:r>
            <a:r>
              <a:rPr lang="zh-CN" altLang="en-US" dirty="0"/>
              <a:t>下调整。</a:t>
            </a:r>
            <a:endParaRPr lang="zh-CN" altLang="en-US" dirty="0"/>
          </a:p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46075"/>
            <a:ext cx="2057400" cy="5780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46075"/>
            <a:ext cx="6052930" cy="5780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2504" cy="46974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28750"/>
            <a:ext cx="4032504" cy="46974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46075"/>
            <a:ext cx="2057400" cy="5780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46075"/>
            <a:ext cx="6052930" cy="5780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2504" cy="46974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28750"/>
            <a:ext cx="4032504" cy="46974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 descr="C:\Documents and Settings\鱼不愚\桌面\1副本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457200" y="346075"/>
            <a:ext cx="8229600" cy="939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46974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2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200" b="0" i="0" u="none" kern="1200" baseline="0">
          <a:solidFill>
            <a:srgbClr val="0066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3" descr="C:\Documents and Settings\鱼不愚\桌面\1副本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C:\Documents and Settings\鱼不愚\桌面\1副本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标题占位符 1"/>
          <p:cNvSpPr>
            <a:spLocks noGrp="1"/>
          </p:cNvSpPr>
          <p:nvPr>
            <p:ph type="title"/>
          </p:nvPr>
        </p:nvSpPr>
        <p:spPr>
          <a:xfrm>
            <a:off x="457200" y="346075"/>
            <a:ext cx="8229600" cy="939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46974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5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205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205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200" b="0" i="0" u="none" kern="1200" baseline="0">
          <a:solidFill>
            <a:srgbClr val="0066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6"/>
          <p:cNvGrpSpPr/>
          <p:nvPr/>
        </p:nvGrpSpPr>
        <p:grpSpPr>
          <a:xfrm>
            <a:off x="1332230" y="1118235"/>
            <a:ext cx="6479540" cy="3325495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/>
            </a:prstGeom>
            <a:solidFill>
              <a:srgbClr val="D9E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428728" y="1035827"/>
              <a:ext cx="4500594" cy="857256"/>
            </a:xfrm>
            <a:prstGeom prst="roundRect">
              <a:avLst/>
            </a:prstGeom>
            <a:noFill/>
            <a:ln w="12700">
              <a:solidFill>
                <a:srgbClr val="0F59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75" name="标题 1"/>
          <p:cNvSpPr>
            <a:spLocks noGrp="1"/>
          </p:cNvSpPr>
          <p:nvPr>
            <p:ph type="ctrTitle"/>
          </p:nvPr>
        </p:nvSpPr>
        <p:spPr>
          <a:xfrm>
            <a:off x="1445895" y="1736090"/>
            <a:ext cx="6365875" cy="786130"/>
          </a:xfrm>
        </p:spPr>
        <p:txBody>
          <a:bodyPr vert="horz" wrap="square" lIns="91440" tIns="45720" rIns="91440" bIns="45720" anchor="ctr"/>
          <a:p>
            <a:pPr algn="ctr" eaLnBrk="1" hangingPunct="1">
              <a:spcBef>
                <a:spcPct val="20000"/>
              </a:spcBef>
            </a:pPr>
            <a:r>
              <a:rPr lang="en-US" altLang="zh-CN" sz="4400" kern="1200" dirty="0">
                <a:ln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锐字云字库魏体1.0" panose="02010604000000000000" charset="-122"/>
                <a:ea typeface="锐字云字库魏体1.0" panose="02010604000000000000" charset="-122"/>
                <a:cs typeface="+mn-cs"/>
              </a:rPr>
              <a:t>长者志愿服务基础培训</a:t>
            </a:r>
            <a:endParaRPr lang="en-US" altLang="zh-CN" sz="4400" kern="1200" dirty="0">
              <a:ln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云字库魏体1.0" panose="02010604000000000000" charset="-122"/>
              <a:ea typeface="锐字云字库魏体1.0" panose="02010604000000000000" charset="-122"/>
              <a:cs typeface="+mn-cs"/>
            </a:endParaRPr>
          </a:p>
        </p:txBody>
      </p:sp>
      <p:sp>
        <p:nvSpPr>
          <p:cNvPr id="3076" name="副标题 2"/>
          <p:cNvSpPr>
            <a:spLocks noGrp="1"/>
          </p:cNvSpPr>
          <p:nvPr>
            <p:ph type="subTitle" idx="1"/>
          </p:nvPr>
        </p:nvSpPr>
        <p:spPr>
          <a:xfrm>
            <a:off x="1853565" y="2917825"/>
            <a:ext cx="5550535" cy="1021715"/>
          </a:xfrm>
        </p:spPr>
        <p:txBody>
          <a:bodyPr vert="horz" wrap="square" lIns="91440" tIns="45720" rIns="91440" bIns="45720" anchor="t"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kern="1200" dirty="0"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锐字云字库魏体1.0" panose="02010604000000000000" charset="-122"/>
                <a:ea typeface="锐字云字库魏体1.0" panose="02010604000000000000" charset="-122"/>
                <a:cs typeface="+mn-cs"/>
              </a:rPr>
              <a:t>2016.10.20</a:t>
            </a:r>
            <a:endParaRPr lang="en-US" altLang="zh-CN" sz="2400" kern="1200" dirty="0"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云字库魏体1.0" panose="02010604000000000000" charset="-122"/>
              <a:ea typeface="锐字云字库魏体1.0" panose="02010604000000000000" charset="-122"/>
              <a:cs typeface="+mn-cs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kern="1200" dirty="0"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锐字云字库魏体1.0" panose="02010604000000000000" charset="-122"/>
                <a:ea typeface="锐字云字库魏体1.0" panose="02010604000000000000" charset="-122"/>
                <a:cs typeface="+mn-cs"/>
              </a:rPr>
              <a:t>中山市暖阳居家养老服务中心</a:t>
            </a:r>
            <a:endParaRPr lang="en-US" altLang="zh-CN" sz="2400" kern="1200" dirty="0">
              <a:ln w="22225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云字库魏体1.0" panose="02010604000000000000" charset="-122"/>
              <a:ea typeface="锐字云字库魏体1.0" panose="02010604000000000000" charset="-122"/>
              <a:cs typeface="+mn-cs"/>
            </a:endParaRPr>
          </a:p>
        </p:txBody>
      </p:sp>
      <p:pic>
        <p:nvPicPr>
          <p:cNvPr id="3077" name="Picture 2" descr="D:\花纹\天使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602448">
            <a:off x="1690688" y="694055"/>
            <a:ext cx="681037" cy="78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2" descr="D:\花纹\儿童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5126673"/>
            <a:ext cx="2786063" cy="1093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28725" y="824865"/>
            <a:ext cx="6656070" cy="3566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为什么我们要填表呢？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、记录服务文书是义工提供服务的记录痕迹。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、使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相关的组织或人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：如社工机构、社区居委、政府单位、接手的其他志愿者，及时得知服务对象的最新情况，作出有效的跟进。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、保障志愿者、服务对象的权益。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8193"/>
          <p:cNvSpPr>
            <a:spLocks noGrp="1"/>
          </p:cNvSpPr>
          <p:nvPr>
            <p:ph type="title"/>
          </p:nvPr>
        </p:nvSpPr>
        <p:spPr>
          <a:xfrm>
            <a:off x="560705" y="56832"/>
            <a:ext cx="7952740" cy="6263640"/>
          </a:xfrm>
        </p:spPr>
        <p:txBody>
          <a:bodyPr wrap="square" anchor="ctr">
            <a:spAutoFit/>
          </a:bodyPr>
          <a:p>
            <a:pPr algn="l" fontAlgn="base">
              <a:lnSpc>
                <a:spcPct val="150000"/>
              </a:lnSpc>
            </a:pPr>
            <a:r>
              <a:rPr lang="zh-CN" altLang="en-US" sz="5400" b="1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情景剧场</a:t>
            </a:r>
            <a:br>
              <a:rPr lang="zh-CN" altLang="en-US" sz="5400" b="1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</a:rPr>
            </a:b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、共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个案例，分组讨论场景模拟，每组根据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探访长者技巧培训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以及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与长者沟通的技巧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，自主设计对白以及场景摆设。讨论时间限时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10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分钟。</a:t>
            </a:r>
            <a:br>
              <a:rPr lang="zh-CN" altLang="en-US" sz="2400" b="1">
                <a:latin typeface="Calibri" panose="020F0502020204030204" pitchFamily="2" charset="0"/>
                <a:ea typeface="宋体" panose="02010600030101010101" pitchFamily="2" charset="-122"/>
              </a:rPr>
            </a:b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、每个案例随机抽取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组，每组派出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名组员，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名扮演长者，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名扮演探访的志愿者，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名自由选择角色，表演时间限时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5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分钟。</a:t>
            </a:r>
            <a:b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</a:b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、其他组别组内各自分工，观察表演的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cs typeface="+mn-cs"/>
                <a:sym typeface="+mn-ea"/>
              </a:rPr>
              <a:t>组案例，并根据表现的情景，填写完整的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“服务对象信息表”</a:t>
            </a:r>
            <a:r>
              <a:rPr lang="zh-CN" altLang="en-US" sz="2400" b="1">
                <a:solidFill>
                  <a:srgbClr val="0066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与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探访记录表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。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限时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15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分钟。</a:t>
            </a:r>
            <a:endParaRPr lang="zh-CN" altLang="en-US" sz="2400" b="1" strike="noStrike" noProof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0" name="标题 1"/>
          <p:cNvSpPr>
            <a:spLocks noGrp="1"/>
          </p:cNvSpPr>
          <p:nvPr>
            <p:ph type="title"/>
          </p:nvPr>
        </p:nvSpPr>
        <p:spPr>
          <a:xfrm>
            <a:off x="755015" y="501650"/>
            <a:ext cx="8051800" cy="4260850"/>
          </a:xfrm>
        </p:spPr>
        <p:txBody>
          <a:bodyPr vert="horz" wrap="square" anchor="ctr"/>
          <a:p>
            <a:pPr lvl="0" eaLnBrk="1" hangingPunct="1"/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案例</a:t>
            </a:r>
            <a:r>
              <a:rPr lang="en-US" altLang="zh-CN">
                <a:latin typeface="锐字云字库魏体1.0" panose="02010604000000000000" charset="-122"/>
                <a:ea typeface="锐字云字库魏体1.0" panose="02010604000000000000" charset="-122"/>
              </a:rPr>
              <a:t>1</a:t>
            </a: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、</a:t>
            </a: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    李婆婆，今年</a:t>
            </a:r>
            <a:r>
              <a:rPr lang="en-US" altLang="zh-CN">
                <a:latin typeface="锐字云字库魏体1.0" panose="02010604000000000000" charset="-122"/>
                <a:ea typeface="锐字云字库魏体1.0" panose="02010604000000000000" charset="-122"/>
              </a:rPr>
              <a:t>88</a:t>
            </a: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岁，早年丧偶丧子，现属于民政照顾的孤寡老人对象。有固定退休金收入</a:t>
            </a:r>
            <a:r>
              <a:rPr lang="en-US" altLang="zh-CN">
                <a:latin typeface="锐字云字库魏体1.0" panose="02010604000000000000" charset="-122"/>
                <a:ea typeface="锐字云字库魏体1.0" panose="02010604000000000000" charset="-122"/>
              </a:rPr>
              <a:t>2000</a:t>
            </a: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多元，每天有</a:t>
            </a:r>
            <a:r>
              <a:rPr lang="en-US" altLang="zh-CN">
                <a:latin typeface="锐字云字库魏体1.0" panose="02010604000000000000" charset="-122"/>
                <a:ea typeface="锐字云字库魏体1.0" panose="02010604000000000000" charset="-122"/>
              </a:rPr>
              <a:t>2</a:t>
            </a: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小时民政购买服务的家政人员上门服务。</a:t>
            </a: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    生活基本能自理，近年身体情况下降，日常行动缓慢，不能外出离家较远的地方。</a:t>
            </a: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    性格健谈，喜欢与到访的义工聊天。</a:t>
            </a: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    </a:t>
            </a: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endParaRPr lang="zh-CN" altLang="en-US"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0" name="标题 1"/>
          <p:cNvSpPr>
            <a:spLocks noGrp="1"/>
          </p:cNvSpPr>
          <p:nvPr/>
        </p:nvSpPr>
        <p:spPr>
          <a:xfrm>
            <a:off x="755015" y="942340"/>
            <a:ext cx="8051800" cy="4260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200" b="0" i="0" u="none" kern="1200" baseline="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1" hangingPunct="1"/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案例</a:t>
            </a:r>
            <a:r>
              <a:rPr lang="en-US" altLang="zh-CN">
                <a:latin typeface="锐字云字库魏体1.0" panose="02010604000000000000" charset="-122"/>
                <a:ea typeface="锐字云字库魏体1.0" panose="02010604000000000000" charset="-122"/>
              </a:rPr>
              <a:t>2</a:t>
            </a: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、</a:t>
            </a: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    陈阿姨，今年</a:t>
            </a:r>
            <a:r>
              <a:rPr lang="en-US" altLang="zh-CN">
                <a:latin typeface="锐字云字库魏体1.0" panose="02010604000000000000" charset="-122"/>
                <a:ea typeface="锐字云字库魏体1.0" panose="02010604000000000000" charset="-122"/>
              </a:rPr>
              <a:t>63</a:t>
            </a: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岁，早年失去家中独子。现与丈夫同住。夫妇有固定退休金收入，身体健康情况良好，但不喜爱外出参与社区活动，结交新朋友。丈夫会每天外出与朋友打麻将，喝茶；案主本人每天只与居住在附近的旧朋友聊天或在家看电视。       </a:t>
            </a: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endParaRPr lang="zh-CN" altLang="en-US"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0" name="标题 1"/>
          <p:cNvSpPr>
            <a:spLocks noGrp="1"/>
          </p:cNvSpPr>
          <p:nvPr/>
        </p:nvSpPr>
        <p:spPr>
          <a:xfrm>
            <a:off x="755015" y="501650"/>
            <a:ext cx="8051800" cy="4260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200" b="0" i="0" u="none" kern="1200" baseline="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1" hangingPunct="1"/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案例</a:t>
            </a:r>
            <a:r>
              <a:rPr lang="en-US" altLang="zh-CN">
                <a:latin typeface="锐字云字库魏体1.0" panose="02010604000000000000" charset="-122"/>
                <a:ea typeface="锐字云字库魏体1.0" panose="02010604000000000000" charset="-122"/>
              </a:rPr>
              <a:t>3</a:t>
            </a: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、</a:t>
            </a: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    黄伯伯，今年</a:t>
            </a:r>
            <a:r>
              <a:rPr lang="en-US" altLang="zh-CN">
                <a:latin typeface="锐字云字库魏体1.0" panose="02010604000000000000" charset="-122"/>
                <a:ea typeface="锐字云字库魏体1.0" panose="02010604000000000000" charset="-122"/>
              </a:rPr>
              <a:t>76</a:t>
            </a: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岁，孤寡独居长者，现属于民政照顾的孤寡老人对象。有固定退休金收入</a:t>
            </a:r>
            <a:r>
              <a:rPr lang="en-US" altLang="zh-CN">
                <a:latin typeface="锐字云字库魏体1.0" panose="02010604000000000000" charset="-122"/>
                <a:ea typeface="锐字云字库魏体1.0" panose="02010604000000000000" charset="-122"/>
              </a:rPr>
              <a:t>1000</a:t>
            </a: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多元。</a:t>
            </a:r>
            <a:endParaRPr lang="zh-CN" altLang="en-US">
              <a:latin typeface="锐字云字库魏体1.0" panose="02010604000000000000" charset="-122"/>
              <a:ea typeface="锐字云字库魏体1.0" panose="02010604000000000000" charset="-122"/>
            </a:endParaRPr>
          </a:p>
          <a:p>
            <a:pPr lvl="0" eaLnBrk="1" hangingPunct="1"/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    经常妄想邻居入屋盗窃自己的东西，陌生人想谋害自己。</a:t>
            </a: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  <a:t>        </a:t>
            </a:r>
            <a:br>
              <a:rPr lang="zh-CN" altLang="en-US">
                <a:latin typeface="锐字云字库魏体1.0" panose="02010604000000000000" charset="-122"/>
                <a:ea typeface="锐字云字库魏体1.0" panose="02010604000000000000" charset="-122"/>
              </a:rPr>
            </a:br>
            <a:endParaRPr lang="zh-CN" altLang="en-US"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705" y="567055"/>
            <a:ext cx="7514590" cy="57238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030" y="729615"/>
            <a:ext cx="7457440" cy="52285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组合 8"/>
          <p:cNvPicPr/>
          <p:nvPr/>
        </p:nvPicPr>
        <p:blipFill>
          <a:blip r:embed="rId1"/>
          <a:stretch>
            <a:fillRect/>
          </a:stretch>
        </p:blipFill>
        <p:spPr>
          <a:xfrm>
            <a:off x="1930400" y="1157923"/>
            <a:ext cx="4999038" cy="4541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 rot="1260000">
            <a:off x="2320290" y="1519555"/>
            <a:ext cx="574675" cy="2282825"/>
          </a:xfrm>
          <a:prstGeom prst="rect">
            <a:avLst/>
          </a:prstGeom>
          <a:solidFill>
            <a:srgbClr val="CCFF33"/>
          </a:solidFill>
          <a:ln w="9525">
            <a:noFill/>
          </a:ln>
        </p:spPr>
        <p:txBody>
          <a:bodyPr vert="eaVert" wrap="square">
            <a:spAutoFit/>
          </a:bodyPr>
          <a:p>
            <a:pPr lvl="0" algn="ctr" eaLnBrk="1" hangingPunct="1"/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理念价值观</a:t>
            </a:r>
            <a:endParaRPr lang="zh-CN" altLang="en-US" sz="2400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19380000">
            <a:off x="5726430" y="1435100"/>
            <a:ext cx="574675" cy="2282825"/>
          </a:xfrm>
          <a:prstGeom prst="rect">
            <a:avLst/>
          </a:prstGeom>
          <a:solidFill>
            <a:srgbClr val="CCFF33"/>
          </a:solidFill>
          <a:ln w="9525">
            <a:noFill/>
          </a:ln>
        </p:spPr>
        <p:txBody>
          <a:bodyPr vert="eaVert" wrap="square">
            <a:spAutoFit/>
          </a:bodyPr>
          <a:p>
            <a:pPr lvl="0" algn="ctr" eaLnBrk="1" hangingPunct="1"/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探访技巧</a:t>
            </a:r>
            <a:endParaRPr lang="zh-CN" altLang="en-US" sz="2400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40" y="5132705"/>
            <a:ext cx="2047240" cy="483235"/>
          </a:xfrm>
          <a:prstGeom prst="rect">
            <a:avLst/>
          </a:prstGeom>
          <a:solidFill>
            <a:srgbClr val="CCFF33"/>
          </a:solidFill>
          <a:ln w="9525">
            <a:noFill/>
          </a:ln>
        </p:spPr>
        <p:txBody>
          <a:bodyPr wrap="square">
            <a:spAutoFit/>
          </a:bodyPr>
          <a:p>
            <a:pPr lvl="0" algn="ctr" eaLnBrk="1" hangingPunct="1"/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记录撰写</a:t>
            </a:r>
            <a:endParaRPr lang="zh-CN" altLang="en-US" sz="2400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1"/>
          <p:cNvSpPr txBox="1"/>
          <p:nvPr/>
        </p:nvSpPr>
        <p:spPr>
          <a:xfrm>
            <a:off x="785813" y="5302250"/>
            <a:ext cx="7772400" cy="984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1" hangingPunct="1"/>
            <a:r>
              <a:rPr lang="en-US" altLang="x-none" sz="7800" dirty="0">
                <a:solidFill>
                  <a:srgbClr val="0066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THANKS</a:t>
            </a:r>
            <a:endParaRPr lang="zh-CN" altLang="en-US" sz="7800" dirty="0">
              <a:solidFill>
                <a:srgbClr val="0066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457200" y="346075"/>
            <a:ext cx="8229600" cy="725488"/>
          </a:xfrm>
          <a:ln/>
        </p:spPr>
        <p:txBody>
          <a:bodyPr vert="horz" wrap="square" anchor="ctr"/>
          <a:p>
            <a:pPr lvl="0" eaLnBrk="1" hangingPunct="1"/>
            <a:r>
              <a:rPr lang="zh-CN" altLang="en-US" sz="3600" b="1">
                <a:latin typeface="锐字云字库魏体1.0" panose="02010604000000000000" charset="-122"/>
                <a:ea typeface="锐字云字库魏体1.0" panose="02010604000000000000" charset="-122"/>
              </a:rPr>
              <a:t>服务体系关系</a:t>
            </a:r>
            <a:endParaRPr lang="zh-CN" altLang="en-US" sz="3600" b="1"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grpSp>
        <p:nvGrpSpPr>
          <p:cNvPr id="7171" name="组合 7170"/>
          <p:cNvGrpSpPr/>
          <p:nvPr/>
        </p:nvGrpSpPr>
        <p:grpSpPr>
          <a:xfrm>
            <a:off x="725488" y="1169988"/>
            <a:ext cx="7620000" cy="908050"/>
            <a:chOff x="0" y="0"/>
            <a:chExt cx="4800" cy="572"/>
          </a:xfrm>
        </p:grpSpPr>
        <p:pic>
          <p:nvPicPr>
            <p:cNvPr id="7172" name="圆角矩形 7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800" cy="5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3" name="文本框 7172"/>
            <p:cNvSpPr txBox="1"/>
            <p:nvPr/>
          </p:nvSpPr>
          <p:spPr>
            <a:xfrm>
              <a:off x="62" y="85"/>
              <a:ext cx="4677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7174" name="TextBox 19"/>
          <p:cNvSpPr txBox="1"/>
          <p:nvPr/>
        </p:nvSpPr>
        <p:spPr>
          <a:xfrm>
            <a:off x="2892425" y="1447800"/>
            <a:ext cx="3359150" cy="48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400" b="1" dirty="0">
                <a:solidFill>
                  <a:srgbClr val="FFFF99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长者志愿服务基本功</a:t>
            </a:r>
            <a:endParaRPr lang="zh-CN" altLang="en-US" sz="2400" b="1" dirty="0">
              <a:solidFill>
                <a:srgbClr val="FFFF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5" name="组合 7174"/>
          <p:cNvGrpSpPr/>
          <p:nvPr/>
        </p:nvGrpSpPr>
        <p:grpSpPr>
          <a:xfrm>
            <a:off x="532130" y="2078355"/>
            <a:ext cx="2998470" cy="3663950"/>
            <a:chOff x="179456" y="-4"/>
            <a:chExt cx="3357586" cy="3689815"/>
          </a:xfrm>
        </p:grpSpPr>
        <p:pic>
          <p:nvPicPr>
            <p:cNvPr id="7176" name="Picture 2" descr="C:\Documents and Settings\鱼不愚\桌面\Nature cards [转换]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198454">
              <a:off x="180001" y="797899"/>
              <a:ext cx="2997578" cy="1401773"/>
            </a:xfrm>
            <a:prstGeom prst="rect">
              <a:avLst/>
            </a:prstGeom>
            <a:noFill/>
            <a:ln w="9525">
              <a:noFill/>
            </a:ln>
            <a:effectLst>
              <a:outerShdw dist="38100" dir="2699999" algn="ctr" rotWithShape="0">
                <a:srgbClr val="000000">
                  <a:alpha val="37000"/>
                </a:srgbClr>
              </a:outerShdw>
            </a:effectLst>
          </p:spPr>
        </p:pic>
        <p:sp>
          <p:nvSpPr>
            <p:cNvPr id="7177" name="圆角矩形 8"/>
            <p:cNvSpPr/>
            <p:nvPr/>
          </p:nvSpPr>
          <p:spPr>
            <a:xfrm>
              <a:off x="894063" y="2975509"/>
              <a:ext cx="1929083" cy="71430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  <a:effectLst>
              <a:outerShdw dist="38100" dir="2699999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7178" name="TextBox 20"/>
            <p:cNvSpPr txBox="1"/>
            <p:nvPr/>
          </p:nvSpPr>
          <p:spPr>
            <a:xfrm>
              <a:off x="179456" y="3085945"/>
              <a:ext cx="3357586" cy="4866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 eaLnBrk="1" hangingPunct="1"/>
              <a:r>
                <a:rPr lang="zh-CN" altLang="en-US" sz="2400" b="1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理念价值观</a:t>
              </a:r>
              <a:endPara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905500" y="2024380"/>
            <a:ext cx="3209290" cy="3718560"/>
            <a:chOff x="0" y="0"/>
            <a:chExt cx="3357586" cy="3689815"/>
          </a:xfrm>
        </p:grpSpPr>
        <p:pic>
          <p:nvPicPr>
            <p:cNvPr id="7180" name="Picture 2" descr="C:\Documents and Settings\鱼不愚\桌面\Nature cards [转换]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198454">
              <a:off x="180004" y="797903"/>
              <a:ext cx="2997578" cy="1401772"/>
            </a:xfrm>
            <a:prstGeom prst="rect">
              <a:avLst/>
            </a:prstGeom>
            <a:noFill/>
            <a:ln w="9525">
              <a:noFill/>
            </a:ln>
            <a:effectLst>
              <a:outerShdw dist="38100" dir="2699999" algn="ctr" rotWithShape="0">
                <a:srgbClr val="000000">
                  <a:alpha val="37000"/>
                </a:srgbClr>
              </a:outerShdw>
            </a:effectLst>
          </p:spPr>
        </p:pic>
        <p:sp>
          <p:nvSpPr>
            <p:cNvPr id="7181" name="圆角矩形 24"/>
            <p:cNvSpPr/>
            <p:nvPr/>
          </p:nvSpPr>
          <p:spPr>
            <a:xfrm>
              <a:off x="893768" y="2975350"/>
              <a:ext cx="1571636" cy="714465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  <a:effectLst>
              <a:outerShdw dist="38100" dir="2699999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7182" name="TextBox 25"/>
            <p:cNvSpPr txBox="1"/>
            <p:nvPr/>
          </p:nvSpPr>
          <p:spPr>
            <a:xfrm>
              <a:off x="0" y="3126232"/>
              <a:ext cx="3357586" cy="4795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 eaLnBrk="1" hangingPunct="1"/>
              <a:r>
                <a:rPr lang="zh-CN" altLang="en-US" sz="2400" b="1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记录撰写</a:t>
              </a:r>
              <a:endPara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</p:grpSp>
      <p:grpSp>
        <p:nvGrpSpPr>
          <p:cNvPr id="7183" name="组合 7182"/>
          <p:cNvGrpSpPr/>
          <p:nvPr/>
        </p:nvGrpSpPr>
        <p:grpSpPr>
          <a:xfrm>
            <a:off x="3100705" y="2078355"/>
            <a:ext cx="3294380" cy="3663315"/>
            <a:chOff x="0" y="-4"/>
            <a:chExt cx="3357586" cy="3689819"/>
          </a:xfrm>
        </p:grpSpPr>
        <p:pic>
          <p:nvPicPr>
            <p:cNvPr id="7184" name="Picture 2" descr="C:\Documents and Settings\鱼不愚\桌面\Nature cards [转换]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198454">
              <a:off x="180001" y="797899"/>
              <a:ext cx="2997578" cy="1401773"/>
            </a:xfrm>
            <a:prstGeom prst="rect">
              <a:avLst/>
            </a:prstGeom>
            <a:noFill/>
            <a:ln w="9525">
              <a:noFill/>
            </a:ln>
            <a:effectLst>
              <a:outerShdw dist="38100" dir="2699999" algn="ctr" rotWithShape="0">
                <a:srgbClr val="000000">
                  <a:alpha val="37000"/>
                </a:srgbClr>
              </a:outerShdw>
            </a:effectLst>
          </p:spPr>
        </p:pic>
        <p:sp>
          <p:nvSpPr>
            <p:cNvPr id="7185" name="圆角矩形 28"/>
            <p:cNvSpPr/>
            <p:nvPr/>
          </p:nvSpPr>
          <p:spPr>
            <a:xfrm>
              <a:off x="893769" y="2975350"/>
              <a:ext cx="1571636" cy="714465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  <a:effectLst>
              <a:outerShdw dist="38100" dir="2699999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7186" name="TextBox 29"/>
            <p:cNvSpPr txBox="1"/>
            <p:nvPr/>
          </p:nvSpPr>
          <p:spPr>
            <a:xfrm>
              <a:off x="0" y="3126232"/>
              <a:ext cx="3357586" cy="4867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 eaLnBrk="1" hangingPunct="1"/>
              <a:r>
                <a:rPr lang="zh-CN" altLang="en-US" sz="2400" b="1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探访技巧</a:t>
              </a:r>
              <a:endPara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内容占位符 2"/>
          <p:cNvSpPr>
            <a:spLocks noGrp="1"/>
          </p:cNvSpPr>
          <p:nvPr>
            <p:ph idx="1"/>
          </p:nvPr>
        </p:nvSpPr>
        <p:spPr>
          <a:xfrm>
            <a:off x="457200" y="1080135"/>
            <a:ext cx="8229600" cy="4697413"/>
          </a:xfrm>
        </p:spPr>
        <p:txBody>
          <a:bodyPr anchor="t"/>
          <a:p>
            <a:r>
              <a:rPr lang="en-US" altLang="zh-CN" sz="3200" dirty="0">
                <a:ea typeface="黑体" panose="02010609060101010101" charset="-122"/>
              </a:rPr>
              <a:t>       </a:t>
            </a:r>
            <a:r>
              <a:rPr lang="zh-CN" altLang="en-US" sz="3200" dirty="0">
                <a:ea typeface="黑体" panose="02010609060101010101" charset="-122"/>
              </a:rPr>
              <a:t>使长者</a:t>
            </a:r>
            <a:r>
              <a:rPr lang="zh-CN" altLang="en-US" sz="3200" dirty="0">
                <a:solidFill>
                  <a:srgbClr val="CC0000"/>
                </a:solidFill>
                <a:ea typeface="黑体" panose="02010609060101010101" charset="-122"/>
              </a:rPr>
              <a:t>有尊严</a:t>
            </a:r>
            <a:r>
              <a:rPr lang="zh-CN" altLang="en-US" sz="3200" dirty="0">
                <a:ea typeface="黑体" panose="02010609060101010101" charset="-122"/>
              </a:rPr>
              <a:t>地生活，并给予他</a:t>
            </a:r>
            <a:r>
              <a:rPr lang="zh-CN" altLang="en-US" sz="3200" dirty="0">
                <a:solidFill>
                  <a:srgbClr val="CC0000"/>
                </a:solidFill>
                <a:ea typeface="黑体" panose="02010609060101010101" charset="-122"/>
              </a:rPr>
              <a:t>适当的支援</a:t>
            </a:r>
            <a:r>
              <a:rPr lang="zh-CN" altLang="en-US" sz="3200" dirty="0">
                <a:ea typeface="黑体" panose="02010609060101010101" charset="-122"/>
              </a:rPr>
              <a:t>，从而提升他们对社会的归属感及享有保障和有价值的生活。</a:t>
            </a:r>
            <a:endParaRPr lang="zh-CN" altLang="en-US" sz="3200" dirty="0">
              <a:ea typeface="黑体" panose="02010609060101010101" charset="-122"/>
            </a:endParaRPr>
          </a:p>
          <a:p>
            <a:endParaRPr lang="zh-CN" altLang="en-US">
              <a:ea typeface="黑体" panose="02010609060101010101" charset="-122"/>
            </a:endParaRPr>
          </a:p>
        </p:txBody>
      </p:sp>
      <p:sp>
        <p:nvSpPr>
          <p:cNvPr id="6146" name="Rectangle 2"/>
          <p:cNvSpPr>
            <a:spLocks noGrp="1"/>
          </p:cNvSpPr>
          <p:nvPr/>
        </p:nvSpPr>
        <p:spPr>
          <a:xfrm>
            <a:off x="207328" y="464184"/>
            <a:ext cx="8729662" cy="609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000" b="1" i="0" u="none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1" fontAlgn="base" hangingPunct="1"/>
            <a:r>
              <a:rPr lang="zh-CN" altLang="en-US" sz="4000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锐字云字库魏体1.0" panose="02010604000000000000" charset="-122"/>
                <a:ea typeface="锐字云字库魏体1.0" panose="02010604000000000000" charset="-122"/>
                <a:cs typeface="+mj-cs"/>
              </a:rPr>
              <a:t>一、长者探访的理念</a:t>
            </a:r>
            <a:endParaRPr lang="zh-CN" altLang="en-US" sz="4000" strike="noStrike" noProof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pic>
        <p:nvPicPr>
          <p:cNvPr id="7171" name="图片 4"/>
          <p:cNvPicPr>
            <a:picLocks noChangeAspect="1"/>
          </p:cNvPicPr>
          <p:nvPr/>
        </p:nvPicPr>
        <p:blipFill>
          <a:blip r:embed="rId1"/>
          <a:srcRect l="6812" r="9190"/>
          <a:stretch>
            <a:fillRect/>
          </a:stretch>
        </p:blipFill>
        <p:spPr>
          <a:xfrm>
            <a:off x="510858" y="3020060"/>
            <a:ext cx="4440237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595" y="2643505"/>
            <a:ext cx="3810000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594360" y="870109"/>
            <a:ext cx="8229600" cy="701040"/>
          </a:xfrm>
        </p:spPr>
        <p:txBody>
          <a:bodyPr anchor="ctr">
            <a:spAutoFit/>
          </a:bodyPr>
          <a:p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锐字云字库魏体1.0" panose="02010604000000000000" charset="-122"/>
                <a:ea typeface="锐字云字库魏体1.0" panose="02010604000000000000" charset="-122"/>
              </a:rPr>
              <a:t>二、探访长者的基本技巧：</a:t>
            </a:r>
            <a:endParaRPr lang="zh-CN" altLang="en-US" sz="4000" b="1" dirty="0">
              <a:latin typeface="幼圆" charset="-122"/>
              <a:ea typeface="幼圆" charset="-122"/>
            </a:endParaRPr>
          </a:p>
        </p:txBody>
      </p:sp>
      <p:sp>
        <p:nvSpPr>
          <p:cNvPr id="19459" name="Oval 3"/>
          <p:cNvSpPr/>
          <p:nvPr/>
        </p:nvSpPr>
        <p:spPr>
          <a:xfrm>
            <a:off x="1179513" y="3146425"/>
            <a:ext cx="1582737" cy="7207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indent="0"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语言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16288" y="1782763"/>
            <a:ext cx="1582737" cy="7207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indent="0"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位置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7" name="Oval 11"/>
          <p:cNvSpPr/>
          <p:nvPr/>
        </p:nvSpPr>
        <p:spPr>
          <a:xfrm>
            <a:off x="5549900" y="1782763"/>
            <a:ext cx="2212975" cy="110966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indent="0"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用心交流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Oval 3"/>
          <p:cNvSpPr/>
          <p:nvPr/>
        </p:nvSpPr>
        <p:spPr>
          <a:xfrm>
            <a:off x="1065213" y="1909763"/>
            <a:ext cx="1582737" cy="7207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indent="0"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态度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Oval 3"/>
          <p:cNvSpPr/>
          <p:nvPr/>
        </p:nvSpPr>
        <p:spPr>
          <a:xfrm>
            <a:off x="3316288" y="2892425"/>
            <a:ext cx="1582737" cy="7207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indent="0"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了解情况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Oval 3"/>
          <p:cNvSpPr/>
          <p:nvPr/>
        </p:nvSpPr>
        <p:spPr>
          <a:xfrm>
            <a:off x="6186488" y="3068638"/>
            <a:ext cx="1582737" cy="7207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indent="0" algn="ctr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话题选择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5" name="Oval 9"/>
          <p:cNvSpPr/>
          <p:nvPr/>
        </p:nvSpPr>
        <p:spPr>
          <a:xfrm>
            <a:off x="1065213" y="4200525"/>
            <a:ext cx="2738437" cy="12255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indent="0"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真诚的赞赏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4" name="Oval 8"/>
          <p:cNvSpPr/>
          <p:nvPr/>
        </p:nvSpPr>
        <p:spPr>
          <a:xfrm>
            <a:off x="3910013" y="4200525"/>
            <a:ext cx="2276475" cy="1130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indent="0"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应变能力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val 3"/>
          <p:cNvSpPr/>
          <p:nvPr/>
        </p:nvSpPr>
        <p:spPr>
          <a:xfrm>
            <a:off x="6291263" y="4200525"/>
            <a:ext cx="1582737" cy="7207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indent="0"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有耐心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nimBg="1"/>
      <p:bldP spid="4" grpId="0" bldLvl="0" animBg="1"/>
      <p:bldP spid="19467" grpId="0" bldLvl="0" animBg="1"/>
      <p:bldP spid="5" grpId="0" bldLvl="0" animBg="1"/>
      <p:bldP spid="6" grpId="0" bldLvl="0" animBg="1"/>
      <p:bldP spid="7" grpId="0" bldLvl="0" animBg="1"/>
      <p:bldP spid="19465" grpId="0" bldLvl="0" animBg="1"/>
      <p:bldP spid="19464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3"/>
          <p:cNvSpPr>
            <a:spLocks noGrp="1"/>
          </p:cNvSpPr>
          <p:nvPr>
            <p:ph type="body"/>
          </p:nvPr>
        </p:nvSpPr>
        <p:spPr>
          <a:xfrm>
            <a:off x="881063" y="850900"/>
            <a:ext cx="7815262" cy="4957763"/>
          </a:xfrm>
        </p:spPr>
        <p:txBody>
          <a:bodyPr wrap="square" anchor="t"/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探访须知（一）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1.预先约定探访日期、时间和清楚探访地点。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2.出发前再与被访者联系，确保他在家等候义工探访。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3.探访前先通知义工机构有关探访日期、时间。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4.穿着整齐轻巧服饰，给予长者良好印象。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5.最好能事前获得长者的背景资料。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endParaRPr lang="zh-CN" altLang="en-US" dirty="0">
              <a:ea typeface="黑体" panose="02010609060101010101" charset="-122"/>
            </a:endParaRPr>
          </a:p>
        </p:txBody>
      </p:sp>
      <p:sp>
        <p:nvSpPr>
          <p:cNvPr id="9218" name="Text Box 4"/>
          <p:cNvSpPr txBox="1"/>
          <p:nvPr/>
        </p:nvSpPr>
        <p:spPr>
          <a:xfrm>
            <a:off x="5524500" y="4316413"/>
            <a:ext cx="2168525" cy="76200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入屋前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3"/>
          <p:cNvSpPr>
            <a:spLocks noGrp="1"/>
          </p:cNvSpPr>
          <p:nvPr>
            <p:ph type="body"/>
          </p:nvPr>
        </p:nvSpPr>
        <p:spPr>
          <a:xfrm>
            <a:off x="1007745" y="800100"/>
            <a:ext cx="7753985" cy="5257800"/>
          </a:xfrm>
        </p:spPr>
        <p:txBody>
          <a:bodyPr wrap="square" anchor="t"/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探访须知</a:t>
            </a:r>
            <a:r>
              <a:rPr lang="zh-CN" altLang="en-US" dirty="0">
                <a:ea typeface="黑体" panose="02010609060101010101" charset="-122"/>
                <a:sym typeface="+mn-ea"/>
              </a:rPr>
              <a:t>（二）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1.让长者说出自己喜欢别人如何称呼他。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2.向长者询问适当的座位位置，然后坐下。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3.勿随便搬动长者家居物品。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4.在探访时，多采开放式问题来展开话题。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   </a:t>
            </a:r>
            <a:r>
              <a:rPr lang="zh-CN" altLang="en-US" sz="2000" dirty="0">
                <a:latin typeface="新宋体" panose="02010609030101010101" pitchFamily="1" charset="-122"/>
                <a:ea typeface="新宋体" panose="02010609030101010101" pitchFamily="1" charset="-122"/>
              </a:rPr>
              <a:t>-今日天气转凉，会不会觉得冷？</a:t>
            </a:r>
            <a:endParaRPr lang="zh-CN" altLang="en-US" sz="2000" dirty="0">
              <a:latin typeface="新宋体" panose="02010609030101010101" pitchFamily="1" charset="-122"/>
              <a:ea typeface="新宋体" panose="02010609030101010101" pitchFamily="1" charset="-122"/>
            </a:endParaRPr>
          </a:p>
          <a:p>
            <a:pPr lvl="0" indent="-342900">
              <a:buNone/>
            </a:pPr>
            <a:r>
              <a:rPr lang="zh-CN" altLang="en-US" sz="2000" dirty="0">
                <a:latin typeface="新宋体" panose="02010609030101010101" pitchFamily="1" charset="-122"/>
                <a:ea typeface="新宋体" panose="02010609030101010101" pitchFamily="1" charset="-122"/>
              </a:rPr>
              <a:t>   -这里晚上大风吗？</a:t>
            </a:r>
            <a:endParaRPr lang="zh-CN" altLang="en-US" sz="2000" dirty="0">
              <a:latin typeface="新宋体" panose="02010609030101010101" pitchFamily="1" charset="-122"/>
              <a:ea typeface="新宋体" panose="02010609030101010101" pitchFamily="1" charset="-122"/>
            </a:endParaRPr>
          </a:p>
          <a:p>
            <a:pPr lvl="0" indent="-342900">
              <a:buNone/>
            </a:pPr>
            <a:r>
              <a:rPr lang="zh-CN" altLang="en-US" sz="2000" dirty="0">
                <a:latin typeface="新宋体" panose="02010609030101010101" pitchFamily="1" charset="-122"/>
                <a:ea typeface="新宋体" panose="02010609030101010101" pitchFamily="1" charset="-122"/>
              </a:rPr>
              <a:t>   -你家里有很多盆栽，叫什么名字？怎样种呢？</a:t>
            </a:r>
            <a:endParaRPr lang="zh-CN" altLang="en-US" sz="2000" dirty="0">
              <a:latin typeface="新宋体" panose="02010609030101010101" pitchFamily="1" charset="-122"/>
              <a:ea typeface="新宋体" panose="02010609030101010101" pitchFamily="1" charset="-122"/>
            </a:endParaRPr>
          </a:p>
          <a:p>
            <a:pPr lvl="0" indent="-342900">
              <a:buNone/>
            </a:pPr>
            <a:r>
              <a:rPr lang="zh-CN" altLang="en-US" sz="2000" dirty="0">
                <a:latin typeface="新宋体" panose="02010609030101010101" pitchFamily="1" charset="-122"/>
                <a:ea typeface="新宋体" panose="02010609030101010101" pitchFamily="1" charset="-122"/>
              </a:rPr>
              <a:t>   -你平时有什么消遣活动？ </a:t>
            </a:r>
            <a:endParaRPr lang="zh-CN" altLang="en-US" sz="2000" dirty="0">
              <a:latin typeface="新宋体" panose="02010609030101010101" pitchFamily="1" charset="-122"/>
              <a:ea typeface="新宋体" panose="02010609030101010101" pitchFamily="1" charset="-122"/>
            </a:endParaRPr>
          </a:p>
          <a:p>
            <a:pPr lvl="0" indent="-342900">
              <a:buNone/>
            </a:pPr>
            <a:r>
              <a:rPr lang="zh-CN" altLang="en-US" sz="2000" dirty="0">
                <a:latin typeface="新宋体" panose="02010609030101010101" pitchFamily="1" charset="-122"/>
                <a:ea typeface="新宋体" panose="02010609030101010101" pitchFamily="1" charset="-122"/>
              </a:rPr>
              <a:t>   -去哪里买菜呀？</a:t>
            </a:r>
            <a:endParaRPr lang="zh-CN" altLang="en-US" sz="2000" dirty="0">
              <a:latin typeface="新宋体" panose="02010609030101010101" pitchFamily="1" charset="-122"/>
              <a:ea typeface="新宋体" panose="02010609030101010101" pitchFamily="1" charset="-122"/>
            </a:endParaRPr>
          </a:p>
          <a:p>
            <a:pPr lvl="0" indent="-342900">
              <a:buNone/>
            </a:pPr>
            <a:endParaRPr lang="zh-CN" altLang="en-US" sz="2000" dirty="0">
              <a:ea typeface="黑体" panose="02010609060101010101" charset="-122"/>
            </a:endParaRPr>
          </a:p>
        </p:txBody>
      </p:sp>
      <p:sp>
        <p:nvSpPr>
          <p:cNvPr id="10242" name="Text Box 4"/>
          <p:cNvSpPr txBox="1"/>
          <p:nvPr/>
        </p:nvSpPr>
        <p:spPr>
          <a:xfrm>
            <a:off x="6153150" y="4645025"/>
            <a:ext cx="2168525" cy="76200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入屋后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3"/>
          <p:cNvSpPr>
            <a:spLocks noGrp="1"/>
          </p:cNvSpPr>
          <p:nvPr>
            <p:ph type="body"/>
          </p:nvPr>
        </p:nvSpPr>
        <p:spPr>
          <a:xfrm>
            <a:off x="885825" y="881063"/>
            <a:ext cx="7372350" cy="4953000"/>
          </a:xfrm>
        </p:spPr>
        <p:txBody>
          <a:bodyPr wrap="square" anchor="t"/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探访须知</a:t>
            </a:r>
            <a:r>
              <a:rPr lang="zh-CN" altLang="en-US" dirty="0">
                <a:ea typeface="黑体" panose="02010609060101010101" charset="-122"/>
                <a:sym typeface="+mn-ea"/>
              </a:rPr>
              <a:t>（三）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1.应重复提醒重要事项，预约下次见面日期及时间或有关电话问候的安排。如得长者同意，可于长者日历上写下记号，有助长者记忆。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2.收拾所有带备物品。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3.提醒长者小心关门，然后道别。</a:t>
            </a:r>
            <a:endParaRPr lang="zh-CN" altLang="en-US" dirty="0">
              <a:ea typeface="黑体" panose="02010609060101010101" charset="-122"/>
            </a:endParaRPr>
          </a:p>
          <a:p>
            <a:pPr lvl="0" indent="-342900">
              <a:buNone/>
            </a:pPr>
            <a:r>
              <a:rPr lang="zh-CN" altLang="en-US" dirty="0">
                <a:ea typeface="黑体" panose="02010609060101010101" charset="-122"/>
              </a:rPr>
              <a:t>4.派发社区服务中心三折页。</a:t>
            </a:r>
            <a:endParaRPr lang="zh-CN" altLang="en-US" dirty="0">
              <a:ea typeface="黑体" panose="02010609060101010101" charset="-122"/>
            </a:endParaRPr>
          </a:p>
        </p:txBody>
      </p:sp>
      <p:sp>
        <p:nvSpPr>
          <p:cNvPr id="11266" name="Text Box 4"/>
          <p:cNvSpPr txBox="1"/>
          <p:nvPr/>
        </p:nvSpPr>
        <p:spPr>
          <a:xfrm>
            <a:off x="5468938" y="4329113"/>
            <a:ext cx="2168525" cy="76200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离开前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/>
        </p:nvSpPr>
        <p:spPr>
          <a:xfrm>
            <a:off x="827405" y="446564"/>
            <a:ext cx="8229600" cy="70104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200" b="0" i="0" u="none" kern="1200" baseline="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锐字云字库魏体1.0" panose="02010604000000000000" charset="-122"/>
                <a:ea typeface="锐字云字库魏体1.0" panose="02010604000000000000" charset="-122"/>
              </a:rPr>
              <a:t>三、探访记录的撰写：</a:t>
            </a:r>
            <a:endParaRPr lang="zh-CN" altLang="en-US" sz="4000" b="1" dirty="0">
              <a:latin typeface="幼圆" charset="-122"/>
              <a:ea typeface="幼圆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1770" y="1069340"/>
            <a:ext cx="6219825" cy="43719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9015" y="5441315"/>
            <a:ext cx="7376160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  </a:t>
            </a:r>
            <a:r>
              <a:rPr lang="en-US" altLang="zh-CN" sz="1600" b="1"/>
              <a:t>  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+mn-ea"/>
              </a:rPr>
              <a:t>对于服务对象的初次探访后，都必须要写“服务对象信息表”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+mn-ea"/>
            </a:endParaRPr>
          </a:p>
          <a:p>
            <a:endParaRPr lang="zh-CN" altLang="en-US" sz="2000" b="1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760" y="406400"/>
            <a:ext cx="3592830" cy="4999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11040" y="1379220"/>
            <a:ext cx="3599815" cy="3200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  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博爱行动义工在每一次完成对长者的探访后，都需要填写一份完整的记录表格存档，方可算为一次完满的探访。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汉仪秀英体简"/>
        <a:ea typeface="汉仪秀英体简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9525">
          <a:noFill/>
        </a:ln>
      </a:spPr>
      <a:bodyPr>
        <a:spAutoFit/>
      </a:bodyPr>
      <a:lstStyle>
        <a:defPPr lvl="0" algn="ctr" eaLnBrk="1" hangingPunct="1">
          <a:defRPr lang="zh-CN" altLang="en-US" sz="2400" b="1" dirty="0">
            <a:latin typeface="微软雅黑" panose="020B0503020204020204" pitchFamily="2" charset="-122"/>
            <a:ea typeface="微软雅黑" panose="020B0503020204020204" pitchFamily="2" charset="-122"/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生命树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汉仪秀英体简"/>
        <a:ea typeface="汉仪秀英体简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WPS 演示</Application>
  <PresentationFormat>全屏显示(4:3)</PresentationFormat>
  <Paragraphs>105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汉仪秀英体简</vt:lpstr>
      <vt:lpstr>微软雅黑</vt:lpstr>
      <vt:lpstr>Calibri</vt:lpstr>
      <vt:lpstr>Dutch801 XBd BT</vt:lpstr>
      <vt:lpstr>方正超粗黑简体</vt:lpstr>
      <vt:lpstr>Arial Unicode MS</vt:lpstr>
      <vt:lpstr>Borg 9</vt:lpstr>
      <vt:lpstr>汉仪秀英体简</vt:lpstr>
      <vt:lpstr>Segoe Print</vt:lpstr>
      <vt:lpstr>黑体</vt:lpstr>
      <vt:lpstr>Verdana</vt:lpstr>
      <vt:lpstr>锐字云字库魏体1.0</vt:lpstr>
      <vt:lpstr>楷体</vt:lpstr>
      <vt:lpstr>新宋体</vt:lpstr>
      <vt:lpstr>幼圆</vt:lpstr>
      <vt:lpstr>Office 主题</vt:lpstr>
      <vt:lpstr>生命树</vt:lpstr>
      <vt:lpstr>单击此处添加幻灯片标题</vt:lpstr>
      <vt:lpstr>PowerPoint 演示文稿</vt:lpstr>
      <vt:lpstr>PowerPoint 演示文稿</vt:lpstr>
      <vt:lpstr>与老人沟通的基本技巧：</vt:lpstr>
      <vt:lpstr>PowerPoint 演示文稿</vt:lpstr>
      <vt:lpstr>PowerPoint 演示文稿</vt:lpstr>
      <vt:lpstr>PowerPoint 演示文稿</vt:lpstr>
      <vt:lpstr>二、探访长者的基本技巧：</vt:lpstr>
      <vt:lpstr>PowerPoint 演示文稿</vt:lpstr>
      <vt:lpstr>PowerPoint 演示文稿</vt:lpstr>
      <vt:lpstr>情景剧场</vt:lpstr>
      <vt:lpstr>PowerPoint 演示文稿</vt:lpstr>
      <vt:lpstr>   案例1、     李婆婆，今年88岁，早年丧偶丧子，现属于民政照顾的孤寡老人对象。有固定退休金收入2000多元，每天有2小时民政购买服务的家政人员上门服务。     生活基本能自理，近年身体情况下降，日常行动缓慢，不能外出离家较远的地方。     性格健谈，喜欢与到访的义工聊天。    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51</cp:revision>
  <dcterms:created xsi:type="dcterms:W3CDTF">2010-11-26T11:28:12Z</dcterms:created>
  <dcterms:modified xsi:type="dcterms:W3CDTF">2016-10-20T09:19:14Z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